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580" r:id="rId3"/>
    <p:sldId id="613" r:id="rId4"/>
    <p:sldId id="615" r:id="rId5"/>
    <p:sldId id="614" r:id="rId6"/>
    <p:sldId id="616" r:id="rId7"/>
    <p:sldId id="618" r:id="rId8"/>
    <p:sldId id="617" r:id="rId9"/>
    <p:sldId id="583" r:id="rId10"/>
    <p:sldId id="620" r:id="rId11"/>
    <p:sldId id="622" r:id="rId12"/>
    <p:sldId id="619" r:id="rId13"/>
    <p:sldId id="621" r:id="rId14"/>
    <p:sldId id="624" r:id="rId15"/>
    <p:sldId id="623" r:id="rId16"/>
    <p:sldId id="625" r:id="rId17"/>
    <p:sldId id="626" r:id="rId18"/>
    <p:sldId id="627" r:id="rId19"/>
    <p:sldId id="628" r:id="rId20"/>
    <p:sldId id="630" r:id="rId21"/>
    <p:sldId id="631" r:id="rId22"/>
    <p:sldId id="546" r:id="rId23"/>
    <p:sldId id="533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17" d="100"/>
          <a:sy n="117" d="100"/>
        </p:scale>
        <p:origin x="1928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A8545A58-F2B3-4653-94CC-34194E6AE509}" type="datetimeFigureOut">
              <a:rPr lang="en-US" smtClean="0"/>
              <a:pPr/>
              <a:t>9/6/23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C88FE318-AE0D-4808-A70C-FAD490D39F0E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5311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9/6/23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9/6/23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9/6/23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9/6/23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9/6/23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9/6/23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9/6/23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9/6/23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9/6/23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9/6/23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9/6/23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474ECD4A-1D3F-4C9F-9338-193562AB3F0A}" type="datetimeFigureOut">
              <a:rPr lang="en-US" smtClean="0"/>
              <a:pPr/>
              <a:t>9/6/23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943888B5-197D-4E5D-9DB9-9B33BD0252C3}" type="slidenum">
              <a:rPr lang="en-AU" smtClean="0"/>
              <a:pPr/>
              <a:t>‹#›</a:t>
            </a:fld>
            <a:endParaRPr lang="en-A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70025"/>
          </a:xfrm>
        </p:spPr>
        <p:txBody>
          <a:bodyPr>
            <a:normAutofit/>
          </a:bodyPr>
          <a:lstStyle/>
          <a:p>
            <a:r>
              <a:rPr lang="en-AU" sz="3600" dirty="0">
                <a:solidFill>
                  <a:schemeClr val="bg1"/>
                </a:solidFill>
              </a:rPr>
              <a:t>Investigating context dependence</a:t>
            </a:r>
            <a:endParaRPr lang="en-AU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6176813"/>
            <a:ext cx="7674501" cy="675777"/>
          </a:xfrm>
        </p:spPr>
        <p:txBody>
          <a:bodyPr/>
          <a:lstStyle/>
          <a:p>
            <a:pPr algn="l"/>
            <a:r>
              <a:rPr lang="en-AU" dirty="0">
                <a:solidFill>
                  <a:srgbClr val="FFFFFF"/>
                </a:solidFill>
              </a:rPr>
              <a:t>Dr John Dwyer CONS7008</a:t>
            </a:r>
          </a:p>
        </p:txBody>
      </p:sp>
      <p:pic>
        <p:nvPicPr>
          <p:cNvPr id="5" name="Picture 4" descr="Chart&#10;&#10;Description automatically generated with low confidence">
            <a:extLst>
              <a:ext uri="{FF2B5EF4-FFF2-40B4-BE49-F238E27FC236}">
                <a16:creationId xmlns:a16="http://schemas.microsoft.com/office/drawing/2014/main" id="{AC13381C-6816-8434-0C37-A6BAED9164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2349" y="1230086"/>
            <a:ext cx="5199301" cy="4778829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A recent split plot example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4" name="Picture 3" descr="A picture containing map&#10;&#10;Description automatically generated">
            <a:extLst>
              <a:ext uri="{FF2B5EF4-FFF2-40B4-BE49-F238E27FC236}">
                <a16:creationId xmlns:a16="http://schemas.microsoft.com/office/drawing/2014/main" id="{C266060F-195A-C841-AF5A-4C7B66583A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29" y="1210131"/>
            <a:ext cx="2819400" cy="5308600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D872E8B1-8DA6-2C6A-80B2-CC7988DA1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562" y="1090385"/>
            <a:ext cx="5898947" cy="5691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86355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A recent split plot example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4" name="Picture 3" descr="A picture containing map&#10;&#10;Description automatically generated">
            <a:extLst>
              <a:ext uri="{FF2B5EF4-FFF2-40B4-BE49-F238E27FC236}">
                <a16:creationId xmlns:a16="http://schemas.microsoft.com/office/drawing/2014/main" id="{C266060F-195A-C841-AF5A-4C7B66583A8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29" y="1210131"/>
            <a:ext cx="2819400" cy="5308600"/>
          </a:xfrm>
          <a:prstGeom prst="rect">
            <a:avLst/>
          </a:prstGeom>
        </p:spPr>
      </p:pic>
      <p:pic>
        <p:nvPicPr>
          <p:cNvPr id="7" name="Picture 6" descr="Table&#10;&#10;Description automatically generated">
            <a:extLst>
              <a:ext uri="{FF2B5EF4-FFF2-40B4-BE49-F238E27FC236}">
                <a16:creationId xmlns:a16="http://schemas.microsoft.com/office/drawing/2014/main" id="{D872E8B1-8DA6-2C6A-80B2-CC7988DA14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5562" y="1090385"/>
            <a:ext cx="5898947" cy="5691868"/>
          </a:xfrm>
          <a:prstGeom prst="rect">
            <a:avLst/>
          </a:prstGeom>
        </p:spPr>
      </p:pic>
      <p:pic>
        <p:nvPicPr>
          <p:cNvPr id="2" name="Picture 1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9B87B3FD-CE05-8EF2-ABB3-2D9C2973916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0516" b="17451"/>
          <a:stretch/>
        </p:blipFill>
        <p:spPr>
          <a:xfrm>
            <a:off x="3856961" y="3773069"/>
            <a:ext cx="2075753" cy="3019108"/>
          </a:xfrm>
          <a:prstGeom prst="rect">
            <a:avLst/>
          </a:prstGeom>
        </p:spPr>
      </p:pic>
      <p:pic>
        <p:nvPicPr>
          <p:cNvPr id="8" name="Picture 7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1ECC7B4C-7E13-61CB-1AB2-C85ABB79727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391" t="-1913" r="-1114" b="19364"/>
          <a:stretch/>
        </p:blipFill>
        <p:spPr>
          <a:xfrm>
            <a:off x="6988632" y="1179234"/>
            <a:ext cx="1951820" cy="3019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25591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A recent split plot example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5C0680FD-BE6E-1235-9283-E1C7945C2C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51"/>
          <a:stretch/>
        </p:blipFill>
        <p:spPr>
          <a:xfrm>
            <a:off x="141517" y="1664742"/>
            <a:ext cx="8860971" cy="379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891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A recent split plot example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3" name="Picture 2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5C0680FD-BE6E-1235-9283-E1C7945C2C0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451"/>
          <a:stretch/>
        </p:blipFill>
        <p:spPr>
          <a:xfrm>
            <a:off x="141517" y="1664742"/>
            <a:ext cx="8860971" cy="3799887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4ABAC42-25D5-2423-4D10-2B2C0887AE50}"/>
              </a:ext>
            </a:extLst>
          </p:cNvPr>
          <p:cNvSpPr txBox="1"/>
          <p:nvPr/>
        </p:nvSpPr>
        <p:spPr>
          <a:xfrm>
            <a:off x="1524000" y="6128657"/>
            <a:ext cx="63637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6">
                    <a:lumMod val="75000"/>
                  </a:schemeClr>
                </a:solidFill>
              </a:rPr>
              <a:t>Controlling for other variation!!! (seedling height)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6B098A5-BBF4-C4BB-97E6-7D2F4A5CCC2F}"/>
              </a:ext>
            </a:extLst>
          </p:cNvPr>
          <p:cNvSpPr/>
          <p:nvPr/>
        </p:nvSpPr>
        <p:spPr>
          <a:xfrm>
            <a:off x="3820886" y="5116286"/>
            <a:ext cx="2068286" cy="250372"/>
          </a:xfrm>
          <a:prstGeom prst="roundRect">
            <a:avLst/>
          </a:pr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6B7CF86-2676-46CD-8DBE-7A2115BD8559}"/>
              </a:ext>
            </a:extLst>
          </p:cNvPr>
          <p:cNvCxnSpPr>
            <a:stCxn id="5" idx="2"/>
            <a:endCxn id="2" idx="0"/>
          </p:cNvCxnSpPr>
          <p:nvPr/>
        </p:nvCxnSpPr>
        <p:spPr>
          <a:xfrm flipH="1">
            <a:off x="4705865" y="5366658"/>
            <a:ext cx="149164" cy="761999"/>
          </a:xfrm>
          <a:prstGeom prst="line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54712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In observational studies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774371"/>
            <a:ext cx="8267700" cy="4468681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Often aiming to sample populations along </a:t>
            </a:r>
            <a:r>
              <a:rPr lang="en-US" sz="3600" b="1" u="sng" dirty="0">
                <a:solidFill>
                  <a:schemeClr val="accent5">
                    <a:lumMod val="50000"/>
                  </a:schemeClr>
                </a:solidFill>
              </a:rPr>
              <a:t>multiple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 gradients of interest</a:t>
            </a:r>
          </a:p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For example:</a:t>
            </a:r>
          </a:p>
          <a:p>
            <a:pPr marL="1028700" lvl="1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Rainfall and soil fertility</a:t>
            </a:r>
          </a:p>
          <a:p>
            <a:pPr marL="1028700" lvl="1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Forest patch size and distance to other forests</a:t>
            </a:r>
          </a:p>
          <a:p>
            <a:pPr marL="1028700" lvl="1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Sedimentation and sea surface temperature</a:t>
            </a:r>
          </a:p>
          <a:p>
            <a:pPr marL="1028700" lvl="1" indent="-571500">
              <a:spcBef>
                <a:spcPct val="50000"/>
              </a:spcBef>
              <a:buFont typeface="Arial"/>
              <a:buChar char="•"/>
              <a:defRPr/>
            </a:pPr>
            <a:endParaRPr lang="en-US" sz="32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06951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The importance of orthogonality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774371"/>
            <a:ext cx="8267700" cy="4468681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If our predictor variables are very correlated, then we can’t separate their effects on the response variable!</a:t>
            </a:r>
          </a:p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Orthogonal observational designs minimize correlation among predictors</a:t>
            </a:r>
          </a:p>
        </p:txBody>
      </p:sp>
    </p:spTree>
    <p:extLst>
      <p:ext uri="{BB962C8B-B14F-4D97-AF65-F5344CB8AC3E}">
        <p14:creationId xmlns:p14="http://schemas.microsoft.com/office/powerpoint/2010/main" val="6925751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The importance of orthogonality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774371"/>
            <a:ext cx="8267700" cy="4468681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For example:</a:t>
            </a:r>
          </a:p>
          <a:p>
            <a:pPr marL="1028700" lvl="1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Rainfall and soil fertility:</a:t>
            </a:r>
          </a:p>
          <a:p>
            <a:pPr marL="1485900" lvl="2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Capture a range of soil fertilities in dry, average and wet locations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028700" lvl="1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Sedimentation and sea surface temperature</a:t>
            </a:r>
          </a:p>
          <a:p>
            <a:pPr marL="1485900" lvl="2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24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Capture clear and sedimented sites at multiple points along a regional temperature gradient</a:t>
            </a: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485900" lvl="2" indent="-571500">
              <a:spcBef>
                <a:spcPct val="50000"/>
              </a:spcBef>
              <a:buFont typeface="Arial"/>
              <a:buChar char="•"/>
              <a:defRPr/>
            </a:pP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  <a:p>
            <a:pPr marL="1028700" lvl="1" indent="-571500">
              <a:spcBef>
                <a:spcPct val="50000"/>
              </a:spcBef>
              <a:buFont typeface="Arial"/>
              <a:buChar char="•"/>
              <a:defRPr/>
            </a:pP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86106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661FFD-809A-6EE5-6C39-29F9D15DF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82488"/>
            <a:ext cx="6400800" cy="640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443148-6A69-059F-1C8A-3435D2517CBD}"/>
              </a:ext>
            </a:extLst>
          </p:cNvPr>
          <p:cNvSpPr txBox="1"/>
          <p:nvPr/>
        </p:nvSpPr>
        <p:spPr>
          <a:xfrm>
            <a:off x="262719" y="228599"/>
            <a:ext cx="8669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Monaco" pitchFamily="2" charset="77"/>
              </a:rPr>
              <a:t>&gt;</a:t>
            </a:r>
            <a:r>
              <a:rPr lang="en-US" sz="1400" dirty="0">
                <a:latin typeface="Monaco" pitchFamily="2" charset="77"/>
              </a:rPr>
              <a:t> with(</a:t>
            </a:r>
            <a:r>
              <a:rPr lang="en-US" sz="1400" dirty="0" err="1">
                <a:latin typeface="Monaco" pitchFamily="2" charset="77"/>
              </a:rPr>
              <a:t>bird_data</a:t>
            </a:r>
            <a:r>
              <a:rPr lang="en-US" sz="1400" dirty="0">
                <a:latin typeface="Monaco" pitchFamily="2" charset="77"/>
              </a:rPr>
              <a:t>, pairs(</a:t>
            </a:r>
            <a:r>
              <a:rPr lang="en-US" sz="1400" dirty="0" err="1">
                <a:latin typeface="Monaco" pitchFamily="2" charset="77"/>
              </a:rPr>
              <a:t>bird_richness</a:t>
            </a:r>
            <a:r>
              <a:rPr lang="en-US" sz="1400" dirty="0">
                <a:latin typeface="Monaco" pitchFamily="2" charset="77"/>
              </a:rPr>
              <a:t> ~ rainfall + </a:t>
            </a:r>
            <a:r>
              <a:rPr lang="en-US" sz="1400" dirty="0" err="1">
                <a:latin typeface="Monaco" pitchFamily="2" charset="77"/>
              </a:rPr>
              <a:t>shrub_density</a:t>
            </a:r>
            <a:r>
              <a:rPr lang="en-US" sz="1400" dirty="0">
                <a:latin typeface="Monaco" pitchFamily="2" charset="77"/>
              </a:rPr>
              <a:t> + </a:t>
            </a:r>
            <a:r>
              <a:rPr lang="en-US" sz="1400" dirty="0" err="1">
                <a:latin typeface="Monaco" pitchFamily="2" charset="77"/>
              </a:rPr>
              <a:t>patch_size</a:t>
            </a:r>
            <a:r>
              <a:rPr lang="en-US" sz="1400" dirty="0">
                <a:latin typeface="Monaco" pitchFamily="2" charset="77"/>
              </a:rPr>
              <a:t>))</a:t>
            </a:r>
          </a:p>
        </p:txBody>
      </p:sp>
    </p:spTree>
    <p:extLst>
      <p:ext uri="{BB962C8B-B14F-4D97-AF65-F5344CB8AC3E}">
        <p14:creationId xmlns:p14="http://schemas.microsoft.com/office/powerpoint/2010/main" val="8304822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661FFD-809A-6EE5-6C39-29F9D15DF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82488"/>
            <a:ext cx="6400800" cy="640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443148-6A69-059F-1C8A-3435D2517CBD}"/>
              </a:ext>
            </a:extLst>
          </p:cNvPr>
          <p:cNvSpPr txBox="1"/>
          <p:nvPr/>
        </p:nvSpPr>
        <p:spPr>
          <a:xfrm>
            <a:off x="262719" y="228599"/>
            <a:ext cx="8669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Monaco" pitchFamily="2" charset="77"/>
              </a:rPr>
              <a:t>&gt;</a:t>
            </a:r>
            <a:r>
              <a:rPr lang="en-US" sz="1400" dirty="0">
                <a:latin typeface="Monaco" pitchFamily="2" charset="77"/>
              </a:rPr>
              <a:t> with(</a:t>
            </a:r>
            <a:r>
              <a:rPr lang="en-US" sz="1400" dirty="0" err="1">
                <a:latin typeface="Monaco" pitchFamily="2" charset="77"/>
              </a:rPr>
              <a:t>bird_data</a:t>
            </a:r>
            <a:r>
              <a:rPr lang="en-US" sz="1400" dirty="0">
                <a:latin typeface="Monaco" pitchFamily="2" charset="77"/>
              </a:rPr>
              <a:t>, pairs(</a:t>
            </a:r>
            <a:r>
              <a:rPr lang="en-US" sz="1400" dirty="0" err="1">
                <a:latin typeface="Monaco" pitchFamily="2" charset="77"/>
              </a:rPr>
              <a:t>bird_richness</a:t>
            </a:r>
            <a:r>
              <a:rPr lang="en-US" sz="1400" dirty="0">
                <a:latin typeface="Monaco" pitchFamily="2" charset="77"/>
              </a:rPr>
              <a:t> ~ rainfall + </a:t>
            </a:r>
            <a:r>
              <a:rPr lang="en-US" sz="1400" dirty="0" err="1">
                <a:latin typeface="Monaco" pitchFamily="2" charset="77"/>
              </a:rPr>
              <a:t>shrub_density</a:t>
            </a:r>
            <a:r>
              <a:rPr lang="en-US" sz="1400" dirty="0">
                <a:latin typeface="Monaco" pitchFamily="2" charset="77"/>
              </a:rPr>
              <a:t> + </a:t>
            </a:r>
            <a:r>
              <a:rPr lang="en-US" sz="1400" dirty="0" err="1">
                <a:latin typeface="Monaco" pitchFamily="2" charset="77"/>
              </a:rPr>
              <a:t>patch_size</a:t>
            </a:r>
            <a:r>
              <a:rPr lang="en-US" sz="1400" dirty="0">
                <a:latin typeface="Monaco" pitchFamily="2" charset="77"/>
              </a:rPr>
              <a:t>))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3ED09A-98BF-A5E2-F832-1CE0951D15CF}"/>
              </a:ext>
            </a:extLst>
          </p:cNvPr>
          <p:cNvSpPr/>
          <p:nvPr/>
        </p:nvSpPr>
        <p:spPr>
          <a:xfrm>
            <a:off x="3213100" y="677565"/>
            <a:ext cx="4305300" cy="1544935"/>
          </a:xfrm>
          <a:prstGeom prst="rect">
            <a:avLst/>
          </a:prstGeom>
          <a:noFill/>
          <a:ln w="41275"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D627847-8974-DCB0-1721-6D28EDF174D6}"/>
              </a:ext>
            </a:extLst>
          </p:cNvPr>
          <p:cNvSpPr txBox="1"/>
          <p:nvPr/>
        </p:nvSpPr>
        <p:spPr>
          <a:xfrm rot="16200000">
            <a:off x="2414764" y="1382355"/>
            <a:ext cx="1164871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</a:rPr>
              <a:t>bird_richness</a:t>
            </a:r>
            <a:endParaRPr lang="en-US" sz="1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0205843-DFD8-D533-C1FA-70C5F7076730}"/>
              </a:ext>
            </a:extLst>
          </p:cNvPr>
          <p:cNvSpPr txBox="1"/>
          <p:nvPr/>
        </p:nvSpPr>
        <p:spPr>
          <a:xfrm>
            <a:off x="3570464" y="2266204"/>
            <a:ext cx="686213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</a:rPr>
              <a:t>rainfall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19F5E2C-FB2E-CCF0-A9C8-048BA5E40F1A}"/>
              </a:ext>
            </a:extLst>
          </p:cNvPr>
          <p:cNvSpPr txBox="1"/>
          <p:nvPr/>
        </p:nvSpPr>
        <p:spPr>
          <a:xfrm>
            <a:off x="4609895" y="2267689"/>
            <a:ext cx="1266693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</a:rPr>
              <a:t>shrub_density</a:t>
            </a:r>
            <a:endParaRPr lang="en-US" sz="1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5CBDCD2-F61F-F411-61DA-1D95812AA249}"/>
              </a:ext>
            </a:extLst>
          </p:cNvPr>
          <p:cNvSpPr txBox="1"/>
          <p:nvPr/>
        </p:nvSpPr>
        <p:spPr>
          <a:xfrm>
            <a:off x="6133895" y="2268036"/>
            <a:ext cx="95103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</a:rPr>
              <a:t>patch_size</a:t>
            </a:r>
            <a:endParaRPr lang="en-US" sz="1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EAD8D28-271E-C7DC-AC00-558346329C75}"/>
              </a:ext>
            </a:extLst>
          </p:cNvPr>
          <p:cNvSpPr txBox="1"/>
          <p:nvPr/>
        </p:nvSpPr>
        <p:spPr>
          <a:xfrm>
            <a:off x="5733561" y="702965"/>
            <a:ext cx="1751698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</a:rPr>
              <a:t>Large  Medium  Small</a:t>
            </a:r>
          </a:p>
        </p:txBody>
      </p:sp>
    </p:spTree>
    <p:extLst>
      <p:ext uri="{BB962C8B-B14F-4D97-AF65-F5344CB8AC3E}">
        <p14:creationId xmlns:p14="http://schemas.microsoft.com/office/powerpoint/2010/main" val="19062963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661FFD-809A-6EE5-6C39-29F9D15DF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82488"/>
            <a:ext cx="6400800" cy="640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443148-6A69-059F-1C8A-3435D2517CBD}"/>
              </a:ext>
            </a:extLst>
          </p:cNvPr>
          <p:cNvSpPr txBox="1"/>
          <p:nvPr/>
        </p:nvSpPr>
        <p:spPr>
          <a:xfrm>
            <a:off x="262719" y="228599"/>
            <a:ext cx="8669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Monaco" pitchFamily="2" charset="77"/>
              </a:rPr>
              <a:t>&gt;</a:t>
            </a:r>
            <a:r>
              <a:rPr lang="en-US" sz="1400" dirty="0">
                <a:latin typeface="Monaco" pitchFamily="2" charset="77"/>
              </a:rPr>
              <a:t> with(</a:t>
            </a:r>
            <a:r>
              <a:rPr lang="en-US" sz="1400" dirty="0" err="1">
                <a:latin typeface="Monaco" pitchFamily="2" charset="77"/>
              </a:rPr>
              <a:t>bird_data</a:t>
            </a:r>
            <a:r>
              <a:rPr lang="en-US" sz="1400" dirty="0">
                <a:latin typeface="Monaco" pitchFamily="2" charset="77"/>
              </a:rPr>
              <a:t>, pairs(</a:t>
            </a:r>
            <a:r>
              <a:rPr lang="en-US" sz="1400" dirty="0" err="1">
                <a:latin typeface="Monaco" pitchFamily="2" charset="77"/>
              </a:rPr>
              <a:t>bird_richness</a:t>
            </a:r>
            <a:r>
              <a:rPr lang="en-US" sz="1400" dirty="0">
                <a:latin typeface="Monaco" pitchFamily="2" charset="77"/>
              </a:rPr>
              <a:t> ~ rainfall + </a:t>
            </a:r>
            <a:r>
              <a:rPr lang="en-US" sz="1400" dirty="0" err="1">
                <a:latin typeface="Monaco" pitchFamily="2" charset="77"/>
              </a:rPr>
              <a:t>shrub_density</a:t>
            </a:r>
            <a:r>
              <a:rPr lang="en-US" sz="1400" dirty="0">
                <a:latin typeface="Monaco" pitchFamily="2" charset="77"/>
              </a:rPr>
              <a:t> + </a:t>
            </a:r>
            <a:r>
              <a:rPr lang="en-US" sz="1400" dirty="0" err="1">
                <a:latin typeface="Monaco" pitchFamily="2" charset="77"/>
              </a:rPr>
              <a:t>patch_size</a:t>
            </a:r>
            <a:r>
              <a:rPr lang="en-US" sz="1400" dirty="0">
                <a:latin typeface="Monaco" pitchFamily="2" charset="77"/>
              </a:rPr>
              <a:t>))</a:t>
            </a:r>
          </a:p>
        </p:txBody>
      </p:sp>
      <p:sp>
        <p:nvSpPr>
          <p:cNvPr id="2" name="Freeform 1">
            <a:extLst>
              <a:ext uri="{FF2B5EF4-FFF2-40B4-BE49-F238E27FC236}">
                <a16:creationId xmlns:a16="http://schemas.microsoft.com/office/drawing/2014/main" id="{5340760A-BAC1-C250-2F3C-E71EC74A644E}"/>
              </a:ext>
            </a:extLst>
          </p:cNvPr>
          <p:cNvSpPr/>
          <p:nvPr/>
        </p:nvSpPr>
        <p:spPr>
          <a:xfrm>
            <a:off x="4584700" y="2209800"/>
            <a:ext cx="3009900" cy="2755900"/>
          </a:xfrm>
          <a:custGeom>
            <a:avLst/>
            <a:gdLst>
              <a:gd name="connsiteX0" fmla="*/ 0 w 3009900"/>
              <a:gd name="connsiteY0" fmla="*/ 25400 h 2755900"/>
              <a:gd name="connsiteX1" fmla="*/ 0 w 3009900"/>
              <a:gd name="connsiteY1" fmla="*/ 1384300 h 2755900"/>
              <a:gd name="connsiteX2" fmla="*/ 1358900 w 3009900"/>
              <a:gd name="connsiteY2" fmla="*/ 1384300 h 2755900"/>
              <a:gd name="connsiteX3" fmla="*/ 1358900 w 3009900"/>
              <a:gd name="connsiteY3" fmla="*/ 2755900 h 2755900"/>
              <a:gd name="connsiteX4" fmla="*/ 3009900 w 3009900"/>
              <a:gd name="connsiteY4" fmla="*/ 2755900 h 2755900"/>
              <a:gd name="connsiteX5" fmla="*/ 3009900 w 3009900"/>
              <a:gd name="connsiteY5" fmla="*/ 0 h 2755900"/>
              <a:gd name="connsiteX6" fmla="*/ 2870200 w 3009900"/>
              <a:gd name="connsiteY6" fmla="*/ 0 h 2755900"/>
              <a:gd name="connsiteX7" fmla="*/ 0 w 3009900"/>
              <a:gd name="connsiteY7" fmla="*/ 25400 h 2755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09900" h="2755900">
                <a:moveTo>
                  <a:pt x="0" y="25400"/>
                </a:moveTo>
                <a:lnTo>
                  <a:pt x="0" y="1384300"/>
                </a:lnTo>
                <a:lnTo>
                  <a:pt x="1358900" y="1384300"/>
                </a:lnTo>
                <a:lnTo>
                  <a:pt x="1358900" y="2755900"/>
                </a:lnTo>
                <a:lnTo>
                  <a:pt x="3009900" y="2755900"/>
                </a:lnTo>
                <a:lnTo>
                  <a:pt x="3009900" y="0"/>
                </a:lnTo>
                <a:lnTo>
                  <a:pt x="2870200" y="0"/>
                </a:lnTo>
                <a:lnTo>
                  <a:pt x="0" y="25400"/>
                </a:lnTo>
                <a:close/>
              </a:path>
            </a:pathLst>
          </a:custGeom>
          <a:noFill/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8D9978E-F15C-9FAE-B046-09641A808971}"/>
              </a:ext>
            </a:extLst>
          </p:cNvPr>
          <p:cNvSpPr txBox="1"/>
          <p:nvPr/>
        </p:nvSpPr>
        <p:spPr>
          <a:xfrm rot="16200000">
            <a:off x="4036906" y="2747861"/>
            <a:ext cx="686213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</a:rPr>
              <a:t>rainfall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8E2007-E0A5-B375-18D9-EF77FAF6B584}"/>
              </a:ext>
            </a:extLst>
          </p:cNvPr>
          <p:cNvSpPr txBox="1"/>
          <p:nvPr/>
        </p:nvSpPr>
        <p:spPr>
          <a:xfrm>
            <a:off x="4307358" y="3617609"/>
            <a:ext cx="1266693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</a:rPr>
              <a:t>shrub_density</a:t>
            </a:r>
            <a:endParaRPr lang="en-US" sz="1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A9A2CA-D69A-B37B-19C8-B640C935CED4}"/>
              </a:ext>
            </a:extLst>
          </p:cNvPr>
          <p:cNvSpPr txBox="1"/>
          <p:nvPr/>
        </p:nvSpPr>
        <p:spPr>
          <a:xfrm>
            <a:off x="6140450" y="4991100"/>
            <a:ext cx="951030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</a:rPr>
              <a:t>patch_size</a:t>
            </a:r>
            <a:endParaRPr lang="en-US" sz="1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936962-2635-AD23-C4D5-F07CA473B4D6}"/>
              </a:ext>
            </a:extLst>
          </p:cNvPr>
          <p:cNvSpPr txBox="1"/>
          <p:nvPr/>
        </p:nvSpPr>
        <p:spPr>
          <a:xfrm rot="16200000">
            <a:off x="5131443" y="4097067"/>
            <a:ext cx="1266693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 err="1">
                <a:solidFill>
                  <a:schemeClr val="accent5">
                    <a:lumMod val="75000"/>
                  </a:schemeClr>
                </a:solidFill>
              </a:rPr>
              <a:t>shrub_density</a:t>
            </a:r>
            <a:endParaRPr lang="en-US" sz="14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757A0F2-CA8A-624E-65A7-0F056CC6B4B9}"/>
              </a:ext>
            </a:extLst>
          </p:cNvPr>
          <p:cNvSpPr txBox="1"/>
          <p:nvPr/>
        </p:nvSpPr>
        <p:spPr>
          <a:xfrm>
            <a:off x="5733561" y="1863923"/>
            <a:ext cx="1751698" cy="307777"/>
          </a:xfrm>
          <a:prstGeom prst="rect">
            <a:avLst/>
          </a:prstGeom>
          <a:solidFill>
            <a:schemeClr val="bg1"/>
          </a:solidFill>
          <a:ln>
            <a:solidFill>
              <a:schemeClr val="accent5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accent5">
                    <a:lumMod val="75000"/>
                  </a:schemeClr>
                </a:solidFill>
              </a:rPr>
              <a:t>Large  Medium  Small</a:t>
            </a:r>
          </a:p>
        </p:txBody>
      </p:sp>
    </p:spTree>
    <p:extLst>
      <p:ext uri="{BB962C8B-B14F-4D97-AF65-F5344CB8AC3E}">
        <p14:creationId xmlns:p14="http://schemas.microsoft.com/office/powerpoint/2010/main" val="1827295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The size and directions of effects often </a:t>
            </a:r>
            <a:r>
              <a:rPr lang="en-AU" b="1" dirty="0">
                <a:solidFill>
                  <a:srgbClr val="FF6600"/>
                </a:solidFill>
              </a:rPr>
              <a:t>DEPEND</a:t>
            </a:r>
            <a:r>
              <a:rPr lang="en-AU" dirty="0">
                <a:solidFill>
                  <a:srgbClr val="FF6600"/>
                </a:solidFill>
              </a:rPr>
              <a:t> on context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774371"/>
            <a:ext cx="8267700" cy="4468681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Carefully designed studies can capture context dependence</a:t>
            </a:r>
          </a:p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Poorly designed studies often can not…</a:t>
            </a:r>
          </a:p>
        </p:txBody>
      </p:sp>
    </p:spTree>
    <p:extLst>
      <p:ext uri="{BB962C8B-B14F-4D97-AF65-F5344CB8AC3E}">
        <p14:creationId xmlns:p14="http://schemas.microsoft.com/office/powerpoint/2010/main" val="3745402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661FFD-809A-6EE5-6C39-29F9D15DF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82488"/>
            <a:ext cx="6400800" cy="640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443148-6A69-059F-1C8A-3435D2517CBD}"/>
              </a:ext>
            </a:extLst>
          </p:cNvPr>
          <p:cNvSpPr txBox="1"/>
          <p:nvPr/>
        </p:nvSpPr>
        <p:spPr>
          <a:xfrm>
            <a:off x="262719" y="228599"/>
            <a:ext cx="8669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Monaco" pitchFamily="2" charset="77"/>
              </a:rPr>
              <a:t>&gt;</a:t>
            </a:r>
            <a:r>
              <a:rPr lang="en-US" sz="1400" dirty="0">
                <a:latin typeface="Monaco" pitchFamily="2" charset="77"/>
              </a:rPr>
              <a:t> with(</a:t>
            </a:r>
            <a:r>
              <a:rPr lang="en-US" sz="1400" dirty="0" err="1">
                <a:latin typeface="Monaco" pitchFamily="2" charset="77"/>
              </a:rPr>
              <a:t>bird_data</a:t>
            </a:r>
            <a:r>
              <a:rPr lang="en-US" sz="1400" dirty="0">
                <a:latin typeface="Monaco" pitchFamily="2" charset="77"/>
              </a:rPr>
              <a:t>, pairs(</a:t>
            </a:r>
            <a:r>
              <a:rPr lang="en-US" sz="1400" dirty="0" err="1">
                <a:latin typeface="Monaco" pitchFamily="2" charset="77"/>
              </a:rPr>
              <a:t>bird_richness</a:t>
            </a:r>
            <a:r>
              <a:rPr lang="en-US" sz="1400" dirty="0">
                <a:latin typeface="Monaco" pitchFamily="2" charset="77"/>
              </a:rPr>
              <a:t> ~ rainfall + </a:t>
            </a:r>
            <a:r>
              <a:rPr lang="en-US" sz="1400" dirty="0" err="1">
                <a:latin typeface="Monaco" pitchFamily="2" charset="77"/>
              </a:rPr>
              <a:t>shrub_density</a:t>
            </a:r>
            <a:r>
              <a:rPr lang="en-US" sz="1400" dirty="0">
                <a:latin typeface="Monaco" pitchFamily="2" charset="77"/>
              </a:rPr>
              <a:t> + </a:t>
            </a:r>
            <a:r>
              <a:rPr lang="en-US" sz="1400" dirty="0" err="1">
                <a:latin typeface="Monaco" pitchFamily="2" charset="77"/>
              </a:rPr>
              <a:t>patch_size</a:t>
            </a:r>
            <a:r>
              <a:rPr lang="en-US" sz="1400" dirty="0">
                <a:latin typeface="Monaco" pitchFamily="2" charset="77"/>
              </a:rPr>
              <a:t>))</a:t>
            </a:r>
          </a:p>
        </p:txBody>
      </p:sp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20EC6CD8-3E89-0053-ABB0-202B1B9FA4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500" y="3555999"/>
            <a:ext cx="3468564" cy="3276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30047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661FFD-809A-6EE5-6C39-29F9D15DF2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382488"/>
            <a:ext cx="6400800" cy="64008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A443148-6A69-059F-1C8A-3435D2517CBD}"/>
              </a:ext>
            </a:extLst>
          </p:cNvPr>
          <p:cNvSpPr txBox="1"/>
          <p:nvPr/>
        </p:nvSpPr>
        <p:spPr>
          <a:xfrm>
            <a:off x="262719" y="228599"/>
            <a:ext cx="866936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chemeClr val="tx2">
                    <a:lumMod val="60000"/>
                    <a:lumOff val="40000"/>
                  </a:schemeClr>
                </a:solidFill>
                <a:latin typeface="Monaco" pitchFamily="2" charset="77"/>
              </a:rPr>
              <a:t>&gt;</a:t>
            </a:r>
            <a:r>
              <a:rPr lang="en-US" sz="1400" dirty="0">
                <a:latin typeface="Monaco" pitchFamily="2" charset="77"/>
              </a:rPr>
              <a:t> with(</a:t>
            </a:r>
            <a:r>
              <a:rPr lang="en-US" sz="1400" dirty="0" err="1">
                <a:latin typeface="Monaco" pitchFamily="2" charset="77"/>
              </a:rPr>
              <a:t>bird_data</a:t>
            </a:r>
            <a:r>
              <a:rPr lang="en-US" sz="1400" dirty="0">
                <a:latin typeface="Monaco" pitchFamily="2" charset="77"/>
              </a:rPr>
              <a:t>, pairs(</a:t>
            </a:r>
            <a:r>
              <a:rPr lang="en-US" sz="1400" dirty="0" err="1">
                <a:latin typeface="Monaco" pitchFamily="2" charset="77"/>
              </a:rPr>
              <a:t>bird_richness</a:t>
            </a:r>
            <a:r>
              <a:rPr lang="en-US" sz="1400" dirty="0">
                <a:latin typeface="Monaco" pitchFamily="2" charset="77"/>
              </a:rPr>
              <a:t> ~ rainfall + </a:t>
            </a:r>
            <a:r>
              <a:rPr lang="en-US" sz="1400" dirty="0" err="1">
                <a:latin typeface="Monaco" pitchFamily="2" charset="77"/>
              </a:rPr>
              <a:t>shrub_density</a:t>
            </a:r>
            <a:r>
              <a:rPr lang="en-US" sz="1400" dirty="0">
                <a:latin typeface="Monaco" pitchFamily="2" charset="77"/>
              </a:rPr>
              <a:t> + </a:t>
            </a:r>
            <a:r>
              <a:rPr lang="en-US" sz="1400" dirty="0" err="1">
                <a:latin typeface="Monaco" pitchFamily="2" charset="77"/>
              </a:rPr>
              <a:t>patch_size</a:t>
            </a:r>
            <a:r>
              <a:rPr lang="en-US" sz="1400" dirty="0">
                <a:latin typeface="Monaco" pitchFamily="2" charset="77"/>
              </a:rPr>
              <a:t>))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4D30645-8F4D-15D2-41E7-99529B8F7BBD}"/>
              </a:ext>
            </a:extLst>
          </p:cNvPr>
          <p:cNvSpPr txBox="1"/>
          <p:nvPr/>
        </p:nvSpPr>
        <p:spPr>
          <a:xfrm>
            <a:off x="355600" y="3136900"/>
            <a:ext cx="8430000" cy="584775"/>
          </a:xfrm>
          <a:prstGeom prst="rect">
            <a:avLst/>
          </a:prstGeom>
          <a:solidFill>
            <a:schemeClr val="bg1"/>
          </a:solidFill>
          <a:ln w="19050">
            <a:solidFill>
              <a:schemeClr val="accent6">
                <a:lumMod val="75000"/>
              </a:schemeClr>
            </a:solidFill>
          </a:ln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Why is this design likely to be difficult to achieve?</a:t>
            </a:r>
          </a:p>
        </p:txBody>
      </p:sp>
    </p:spTree>
    <p:extLst>
      <p:ext uri="{BB962C8B-B14F-4D97-AF65-F5344CB8AC3E}">
        <p14:creationId xmlns:p14="http://schemas.microsoft.com/office/powerpoint/2010/main" val="19231488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Key points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7200" y="1138991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Often the effect of one variable depends on the the value of another variable!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To capture this we can use: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Full factorial experiments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Split plot experiments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Observational studies with </a:t>
            </a:r>
            <a:r>
              <a:rPr lang="en-US" sz="2800" b="1" u="sng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orthogonal</a:t>
            </a: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predictors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2800" dirty="0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88658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Coming up</a:t>
            </a:r>
          </a:p>
        </p:txBody>
      </p:sp>
      <p:sp>
        <p:nvSpPr>
          <p:cNvPr id="2" name="Rectangle 4">
            <a:extLst>
              <a:ext uri="{FF2B5EF4-FFF2-40B4-BE49-F238E27FC236}">
                <a16:creationId xmlns:a16="http://schemas.microsoft.com/office/drawing/2014/main" id="{4BE66815-CAAB-91B1-C403-EFC38B1B1C3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1pm Workshop: </a:t>
            </a:r>
            <a:r>
              <a:rPr lang="en-AU" sz="3200" dirty="0">
                <a:solidFill>
                  <a:schemeClr val="accent1"/>
                </a:solidFill>
              </a:rPr>
              <a:t>Understanding interactions between continuous variables</a:t>
            </a:r>
          </a:p>
          <a:p>
            <a:pPr algn="ctr"/>
            <a:endParaRPr lang="en-AU" sz="3200" b="1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5pm Lecture (Rich Fuller): </a:t>
            </a:r>
            <a:r>
              <a:rPr lang="en-AU" sz="3200" dirty="0">
                <a:solidFill>
                  <a:schemeClr val="accent1"/>
                </a:solidFill>
              </a:rPr>
              <a:t>Socio-economic data I</a:t>
            </a:r>
          </a:p>
          <a:p>
            <a:pPr algn="ctr"/>
            <a:endParaRPr lang="en-AU" sz="3200" dirty="0">
              <a:solidFill>
                <a:schemeClr val="accent1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Pre-recorded stats lecture: </a:t>
            </a:r>
            <a:r>
              <a:rPr lang="en-AU" sz="3200" dirty="0">
                <a:solidFill>
                  <a:schemeClr val="accent1"/>
                </a:solidFill>
              </a:rPr>
              <a:t>Linear models (Multiple regression)</a:t>
            </a:r>
          </a:p>
          <a:p>
            <a:pPr algn="ctr"/>
            <a:endParaRPr lang="en-AU" sz="3200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Friday R </a:t>
            </a:r>
            <a:r>
              <a:rPr lang="en-AU" sz="3200" b="1" dirty="0" err="1">
                <a:solidFill>
                  <a:schemeClr val="accent2"/>
                </a:solidFill>
              </a:rPr>
              <a:t>Prac</a:t>
            </a:r>
            <a:r>
              <a:rPr lang="en-AU" sz="3200" b="1" dirty="0">
                <a:solidFill>
                  <a:schemeClr val="accent2"/>
                </a:solidFill>
              </a:rPr>
              <a:t>: </a:t>
            </a:r>
            <a:r>
              <a:rPr lang="en-AU" sz="3200" dirty="0">
                <a:solidFill>
                  <a:schemeClr val="accent1"/>
                </a:solidFill>
              </a:rPr>
              <a:t>Linear models (Multiple regression)</a:t>
            </a:r>
            <a:endParaRPr lang="en-AU" sz="3200" b="1" dirty="0">
              <a:solidFill>
                <a:srgbClr val="0000FF"/>
              </a:solidFill>
            </a:endParaRPr>
          </a:p>
          <a:p>
            <a:pPr algn="ctr">
              <a:spcBef>
                <a:spcPct val="50000"/>
              </a:spcBef>
              <a:defRPr/>
            </a:pPr>
            <a:endParaRPr lang="en-US" sz="3200" b="0" dirty="0"/>
          </a:p>
        </p:txBody>
      </p:sp>
    </p:spTree>
    <p:extLst>
      <p:ext uri="{BB962C8B-B14F-4D97-AF65-F5344CB8AC3E}">
        <p14:creationId xmlns:p14="http://schemas.microsoft.com/office/powerpoint/2010/main" val="25543629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In experiments…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774371"/>
            <a:ext cx="8267700" cy="4468681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571500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Full factorial experimental designs</a:t>
            </a:r>
          </a:p>
          <a:p>
            <a:pPr marL="1028700" lvl="1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When you have multiple treatments, make sure all treatment combinations are equally represented</a:t>
            </a:r>
          </a:p>
          <a:p>
            <a:pPr marL="1028700" lvl="1" indent="-571500">
              <a:spcBef>
                <a:spcPct val="50000"/>
              </a:spcBef>
              <a:buFont typeface="Arial"/>
              <a:buChar char="•"/>
              <a:defRPr/>
            </a:pPr>
            <a:r>
              <a:rPr lang="en-US" sz="32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If other sources of variation exist, make sure it is spread among all treatment combinations</a:t>
            </a:r>
          </a:p>
        </p:txBody>
      </p:sp>
    </p:spTree>
    <p:extLst>
      <p:ext uri="{BB962C8B-B14F-4D97-AF65-F5344CB8AC3E}">
        <p14:creationId xmlns:p14="http://schemas.microsoft.com/office/powerpoint/2010/main" val="8924706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Full factorial designs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D093ED-EEB7-E012-ADA0-6689DDAEB24D}"/>
              </a:ext>
            </a:extLst>
          </p:cNvPr>
          <p:cNvSpPr/>
          <p:nvPr/>
        </p:nvSpPr>
        <p:spPr>
          <a:xfrm>
            <a:off x="1426026" y="2090056"/>
            <a:ext cx="2046517" cy="204651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3B4418-9189-75F6-D2A9-DD9F13D643EA}"/>
              </a:ext>
            </a:extLst>
          </p:cNvPr>
          <p:cNvSpPr/>
          <p:nvPr/>
        </p:nvSpPr>
        <p:spPr>
          <a:xfrm>
            <a:off x="3831768" y="2090056"/>
            <a:ext cx="2046517" cy="204651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EFA15A-82CC-B450-DCB8-22A2B61FA9C0}"/>
              </a:ext>
            </a:extLst>
          </p:cNvPr>
          <p:cNvSpPr/>
          <p:nvPr/>
        </p:nvSpPr>
        <p:spPr>
          <a:xfrm>
            <a:off x="6237510" y="2090056"/>
            <a:ext cx="2046517" cy="2046517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996F69-0459-EA3F-D96D-190D5BC873CB}"/>
              </a:ext>
            </a:extLst>
          </p:cNvPr>
          <p:cNvSpPr/>
          <p:nvPr/>
        </p:nvSpPr>
        <p:spPr>
          <a:xfrm>
            <a:off x="1426026" y="4495798"/>
            <a:ext cx="2046517" cy="204651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FBE4DC-8C82-F7A8-EDBF-62568C820761}"/>
              </a:ext>
            </a:extLst>
          </p:cNvPr>
          <p:cNvSpPr/>
          <p:nvPr/>
        </p:nvSpPr>
        <p:spPr>
          <a:xfrm>
            <a:off x="3831768" y="4495798"/>
            <a:ext cx="2046517" cy="204651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CD2BD2-E9FB-9182-02F6-3CAB246A9473}"/>
              </a:ext>
            </a:extLst>
          </p:cNvPr>
          <p:cNvSpPr/>
          <p:nvPr/>
        </p:nvSpPr>
        <p:spPr>
          <a:xfrm>
            <a:off x="6237510" y="4495798"/>
            <a:ext cx="2046517" cy="204651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3E20E9-4F75-779A-412D-27259A93F172}"/>
              </a:ext>
            </a:extLst>
          </p:cNvPr>
          <p:cNvSpPr txBox="1"/>
          <p:nvPr/>
        </p:nvSpPr>
        <p:spPr>
          <a:xfrm>
            <a:off x="3618203" y="1270947"/>
            <a:ext cx="2619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Predictor variable 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F19D5D-D948-D7B9-7DD8-DA3B1BD1E6F6}"/>
              </a:ext>
            </a:extLst>
          </p:cNvPr>
          <p:cNvSpPr txBox="1"/>
          <p:nvPr/>
        </p:nvSpPr>
        <p:spPr>
          <a:xfrm>
            <a:off x="1954854" y="1703161"/>
            <a:ext cx="988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Ambient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082B56-E6AB-CB13-7BCD-40D20B0C2ABA}"/>
              </a:ext>
            </a:extLst>
          </p:cNvPr>
          <p:cNvSpPr txBox="1"/>
          <p:nvPr/>
        </p:nvSpPr>
        <p:spPr>
          <a:xfrm>
            <a:off x="4598609" y="1703161"/>
            <a:ext cx="512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Dry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0EC799-0434-8647-85EC-0095E614B173}"/>
              </a:ext>
            </a:extLst>
          </p:cNvPr>
          <p:cNvSpPr txBox="1"/>
          <p:nvPr/>
        </p:nvSpPr>
        <p:spPr>
          <a:xfrm>
            <a:off x="6917266" y="1703161"/>
            <a:ext cx="5725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Wet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868AEF-D196-2B33-3136-66217CB666BF}"/>
              </a:ext>
            </a:extLst>
          </p:cNvPr>
          <p:cNvSpPr txBox="1"/>
          <p:nvPr/>
        </p:nvSpPr>
        <p:spPr>
          <a:xfrm rot="16200000">
            <a:off x="-560383" y="3956796"/>
            <a:ext cx="26193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Predictor variable 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914F2E1-01A1-E03D-AD1C-F5A58338582D}"/>
              </a:ext>
            </a:extLst>
          </p:cNvPr>
          <p:cNvSpPr txBox="1"/>
          <p:nvPr/>
        </p:nvSpPr>
        <p:spPr>
          <a:xfrm rot="16200000">
            <a:off x="404243" y="2928648"/>
            <a:ext cx="15210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High nutrients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52B97C-563B-410D-C5E5-16B41C3BABBC}"/>
              </a:ext>
            </a:extLst>
          </p:cNvPr>
          <p:cNvSpPr txBox="1"/>
          <p:nvPr/>
        </p:nvSpPr>
        <p:spPr>
          <a:xfrm rot="16200000">
            <a:off x="426330" y="5334389"/>
            <a:ext cx="1476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Low nutrients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4A0FC92-E061-A4A9-A33F-E01F15933A3A}"/>
              </a:ext>
            </a:extLst>
          </p:cNvPr>
          <p:cNvSpPr txBox="1"/>
          <p:nvPr/>
        </p:nvSpPr>
        <p:spPr>
          <a:xfrm>
            <a:off x="1875107" y="2651649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Ambient</a:t>
            </a:r>
            <a:r>
              <a:rPr lang="en-US" dirty="0"/>
              <a:t> + </a:t>
            </a:r>
            <a:r>
              <a:rPr lang="en-US" dirty="0">
                <a:solidFill>
                  <a:srgbClr val="00B050"/>
                </a:solidFill>
              </a:rPr>
              <a:t>High Nutrients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8EEEA25-1B01-076D-1B65-706CB90A04D0}"/>
              </a:ext>
            </a:extLst>
          </p:cNvPr>
          <p:cNvSpPr txBox="1"/>
          <p:nvPr/>
        </p:nvSpPr>
        <p:spPr>
          <a:xfrm>
            <a:off x="4280848" y="2651649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Dry</a:t>
            </a:r>
            <a:r>
              <a:rPr lang="en-US" dirty="0"/>
              <a:t> + </a:t>
            </a:r>
            <a:r>
              <a:rPr lang="en-US" dirty="0">
                <a:solidFill>
                  <a:srgbClr val="00B050"/>
                </a:solidFill>
              </a:rPr>
              <a:t>High Nutrients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02DCE7E-95AA-F81E-16B5-83A2DA8AFECD}"/>
              </a:ext>
            </a:extLst>
          </p:cNvPr>
          <p:cNvSpPr txBox="1"/>
          <p:nvPr/>
        </p:nvSpPr>
        <p:spPr>
          <a:xfrm>
            <a:off x="6686591" y="2651649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Wet</a:t>
            </a:r>
            <a:r>
              <a:rPr lang="en-US" dirty="0"/>
              <a:t> + </a:t>
            </a:r>
            <a:r>
              <a:rPr lang="en-US" dirty="0">
                <a:solidFill>
                  <a:srgbClr val="00B050"/>
                </a:solidFill>
              </a:rPr>
              <a:t>High Nutrients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9BB5F15-B871-0B48-458E-78AAE57B900D}"/>
              </a:ext>
            </a:extLst>
          </p:cNvPr>
          <p:cNvSpPr txBox="1"/>
          <p:nvPr/>
        </p:nvSpPr>
        <p:spPr>
          <a:xfrm>
            <a:off x="1875107" y="5035617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Ambient</a:t>
            </a:r>
            <a:r>
              <a:rPr lang="en-US" dirty="0"/>
              <a:t> + </a:t>
            </a:r>
            <a:r>
              <a:rPr lang="en-US" dirty="0">
                <a:solidFill>
                  <a:srgbClr val="00B050"/>
                </a:solidFill>
              </a:rPr>
              <a:t>Low Nutrients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06C30452-8AEC-AF84-66CA-60F423F6AD55}"/>
              </a:ext>
            </a:extLst>
          </p:cNvPr>
          <p:cNvSpPr txBox="1"/>
          <p:nvPr/>
        </p:nvSpPr>
        <p:spPr>
          <a:xfrm>
            <a:off x="4280848" y="5035617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Dry</a:t>
            </a:r>
            <a:r>
              <a:rPr lang="en-US" dirty="0"/>
              <a:t> + </a:t>
            </a:r>
          </a:p>
          <a:p>
            <a:pPr algn="ctr"/>
            <a:r>
              <a:rPr lang="en-US" dirty="0">
                <a:solidFill>
                  <a:srgbClr val="00B050"/>
                </a:solidFill>
              </a:rPr>
              <a:t>Low Nutrients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9DEDB1CD-5866-6497-15F1-76AC15456EF7}"/>
              </a:ext>
            </a:extLst>
          </p:cNvPr>
          <p:cNvSpPr txBox="1"/>
          <p:nvPr/>
        </p:nvSpPr>
        <p:spPr>
          <a:xfrm>
            <a:off x="6686591" y="5035617"/>
            <a:ext cx="11483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C00000"/>
                </a:solidFill>
              </a:rPr>
              <a:t>Wet</a:t>
            </a:r>
            <a:r>
              <a:rPr lang="en-US" dirty="0"/>
              <a:t> + </a:t>
            </a:r>
            <a:r>
              <a:rPr lang="en-US" dirty="0">
                <a:solidFill>
                  <a:srgbClr val="00B050"/>
                </a:solidFill>
              </a:rPr>
              <a:t>Low Nutrients</a:t>
            </a:r>
          </a:p>
        </p:txBody>
      </p:sp>
    </p:spTree>
    <p:extLst>
      <p:ext uri="{BB962C8B-B14F-4D97-AF65-F5344CB8AC3E}">
        <p14:creationId xmlns:p14="http://schemas.microsoft.com/office/powerpoint/2010/main" val="2941858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Full factorial designs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EFA15A-82CC-B450-DCB8-22A2B61FA9C0}"/>
              </a:ext>
            </a:extLst>
          </p:cNvPr>
          <p:cNvSpPr/>
          <p:nvPr/>
        </p:nvSpPr>
        <p:spPr>
          <a:xfrm>
            <a:off x="1822260" y="1883222"/>
            <a:ext cx="5568491" cy="37011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E3F979B-2D03-49B3-DAB1-2452EE6EE739}"/>
              </a:ext>
            </a:extLst>
          </p:cNvPr>
          <p:cNvSpPr/>
          <p:nvPr/>
        </p:nvSpPr>
        <p:spPr>
          <a:xfrm>
            <a:off x="2125015" y="2221167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2AC8FB-57FA-05E5-B0CB-18BE66A40CD5}"/>
              </a:ext>
            </a:extLst>
          </p:cNvPr>
          <p:cNvSpPr/>
          <p:nvPr/>
        </p:nvSpPr>
        <p:spPr>
          <a:xfrm>
            <a:off x="2124777" y="2746357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E65DEBE-21BE-45AE-2C76-935AE23EF426}"/>
              </a:ext>
            </a:extLst>
          </p:cNvPr>
          <p:cNvSpPr/>
          <p:nvPr/>
        </p:nvSpPr>
        <p:spPr>
          <a:xfrm>
            <a:off x="2124776" y="33457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DAA0C0-A437-633B-040D-B833B078DEB5}"/>
              </a:ext>
            </a:extLst>
          </p:cNvPr>
          <p:cNvSpPr/>
          <p:nvPr/>
        </p:nvSpPr>
        <p:spPr>
          <a:xfrm>
            <a:off x="2750551" y="2221167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8E6DE87-CF2F-C568-ABB8-F0EB4CBAC5C2}"/>
              </a:ext>
            </a:extLst>
          </p:cNvPr>
          <p:cNvSpPr/>
          <p:nvPr/>
        </p:nvSpPr>
        <p:spPr>
          <a:xfrm>
            <a:off x="2750313" y="2746357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C6DC877-B51A-509B-4D91-EB8FD2B42554}"/>
              </a:ext>
            </a:extLst>
          </p:cNvPr>
          <p:cNvSpPr/>
          <p:nvPr/>
        </p:nvSpPr>
        <p:spPr>
          <a:xfrm>
            <a:off x="2750312" y="334571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577970-E58E-4183-C32B-480DF9B7F0CB}"/>
              </a:ext>
            </a:extLst>
          </p:cNvPr>
          <p:cNvSpPr/>
          <p:nvPr/>
        </p:nvSpPr>
        <p:spPr>
          <a:xfrm>
            <a:off x="3344349" y="2221167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8C69A4F-6F54-0302-70ED-8EB92EA5347D}"/>
              </a:ext>
            </a:extLst>
          </p:cNvPr>
          <p:cNvSpPr/>
          <p:nvPr/>
        </p:nvSpPr>
        <p:spPr>
          <a:xfrm>
            <a:off x="3344111" y="2746357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A04F23E-C529-172E-4417-8F18DDA332D6}"/>
              </a:ext>
            </a:extLst>
          </p:cNvPr>
          <p:cNvSpPr/>
          <p:nvPr/>
        </p:nvSpPr>
        <p:spPr>
          <a:xfrm>
            <a:off x="3344110" y="33457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911DBFA-F9F5-5D1B-78D7-20F9B18ED6CF}"/>
              </a:ext>
            </a:extLst>
          </p:cNvPr>
          <p:cNvSpPr/>
          <p:nvPr/>
        </p:nvSpPr>
        <p:spPr>
          <a:xfrm>
            <a:off x="3879185" y="220711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D6110F3-9FD1-2EE9-63E0-A12FFD5C92CB}"/>
              </a:ext>
            </a:extLst>
          </p:cNvPr>
          <p:cNvSpPr/>
          <p:nvPr/>
        </p:nvSpPr>
        <p:spPr>
          <a:xfrm>
            <a:off x="3878947" y="273230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7CA2B71-9576-DDDD-6695-63D79778C886}"/>
              </a:ext>
            </a:extLst>
          </p:cNvPr>
          <p:cNvSpPr/>
          <p:nvPr/>
        </p:nvSpPr>
        <p:spPr>
          <a:xfrm>
            <a:off x="3878946" y="3331659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751A2E6-9FBA-2765-2FF3-830888284299}"/>
              </a:ext>
            </a:extLst>
          </p:cNvPr>
          <p:cNvSpPr/>
          <p:nvPr/>
        </p:nvSpPr>
        <p:spPr>
          <a:xfrm>
            <a:off x="4504721" y="220711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CE6F6F-2E09-EE62-77E4-E4121E198657}"/>
              </a:ext>
            </a:extLst>
          </p:cNvPr>
          <p:cNvSpPr/>
          <p:nvPr/>
        </p:nvSpPr>
        <p:spPr>
          <a:xfrm>
            <a:off x="4504483" y="273230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FA2584D-0DBD-8080-2152-69A2D12F83E7}"/>
              </a:ext>
            </a:extLst>
          </p:cNvPr>
          <p:cNvSpPr/>
          <p:nvPr/>
        </p:nvSpPr>
        <p:spPr>
          <a:xfrm>
            <a:off x="4504482" y="3331659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4BFB003-F24A-A2B0-7B13-03C4934D187A}"/>
              </a:ext>
            </a:extLst>
          </p:cNvPr>
          <p:cNvSpPr/>
          <p:nvPr/>
        </p:nvSpPr>
        <p:spPr>
          <a:xfrm>
            <a:off x="5098519" y="22071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CBF4558-8B19-29D8-5A64-D92D394A4359}"/>
              </a:ext>
            </a:extLst>
          </p:cNvPr>
          <p:cNvSpPr/>
          <p:nvPr/>
        </p:nvSpPr>
        <p:spPr>
          <a:xfrm>
            <a:off x="5098281" y="273230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D461D04-5C76-2531-5929-A59A07DB9A3C}"/>
              </a:ext>
            </a:extLst>
          </p:cNvPr>
          <p:cNvSpPr/>
          <p:nvPr/>
        </p:nvSpPr>
        <p:spPr>
          <a:xfrm>
            <a:off x="5098280" y="3331659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C1AA0D5-2D6F-2C0D-3A83-D192AB4607B9}"/>
              </a:ext>
            </a:extLst>
          </p:cNvPr>
          <p:cNvSpPr/>
          <p:nvPr/>
        </p:nvSpPr>
        <p:spPr>
          <a:xfrm>
            <a:off x="5626094" y="220025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59CACC2-F0F0-8782-01E1-F37289D66B82}"/>
              </a:ext>
            </a:extLst>
          </p:cNvPr>
          <p:cNvSpPr/>
          <p:nvPr/>
        </p:nvSpPr>
        <p:spPr>
          <a:xfrm>
            <a:off x="5625856" y="272544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C25F135-2606-BC0B-37D7-5D7DECC8240F}"/>
              </a:ext>
            </a:extLst>
          </p:cNvPr>
          <p:cNvSpPr/>
          <p:nvPr/>
        </p:nvSpPr>
        <p:spPr>
          <a:xfrm>
            <a:off x="5625855" y="3324799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F8514D9-104C-53EE-7C64-DCBCE251E753}"/>
              </a:ext>
            </a:extLst>
          </p:cNvPr>
          <p:cNvSpPr/>
          <p:nvPr/>
        </p:nvSpPr>
        <p:spPr>
          <a:xfrm>
            <a:off x="6251630" y="220025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6EAA1AF-BEB1-AFC0-7613-D5EED5429FFB}"/>
              </a:ext>
            </a:extLst>
          </p:cNvPr>
          <p:cNvSpPr/>
          <p:nvPr/>
        </p:nvSpPr>
        <p:spPr>
          <a:xfrm>
            <a:off x="6251392" y="272544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60987BD1-3C86-D512-3E46-29B7EFDDEC9D}"/>
              </a:ext>
            </a:extLst>
          </p:cNvPr>
          <p:cNvSpPr/>
          <p:nvPr/>
        </p:nvSpPr>
        <p:spPr>
          <a:xfrm>
            <a:off x="6251391" y="3324799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175AEA8-6FB7-5865-7AA6-D0F2A636B67A}"/>
              </a:ext>
            </a:extLst>
          </p:cNvPr>
          <p:cNvSpPr/>
          <p:nvPr/>
        </p:nvSpPr>
        <p:spPr>
          <a:xfrm>
            <a:off x="6845428" y="2200253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5124B22F-8079-D69B-E6D0-6EE9F1E79D1D}"/>
              </a:ext>
            </a:extLst>
          </p:cNvPr>
          <p:cNvSpPr/>
          <p:nvPr/>
        </p:nvSpPr>
        <p:spPr>
          <a:xfrm>
            <a:off x="6845190" y="272544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CB0ACC7-0F41-698F-B49B-07FCE1254160}"/>
              </a:ext>
            </a:extLst>
          </p:cNvPr>
          <p:cNvSpPr/>
          <p:nvPr/>
        </p:nvSpPr>
        <p:spPr>
          <a:xfrm>
            <a:off x="6845189" y="3324799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B00691C-AD18-AF97-350B-00668D412347}"/>
              </a:ext>
            </a:extLst>
          </p:cNvPr>
          <p:cNvSpPr/>
          <p:nvPr/>
        </p:nvSpPr>
        <p:spPr>
          <a:xfrm>
            <a:off x="2124776" y="3901743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12157DF-09CE-B262-6036-9EC6F8C43909}"/>
              </a:ext>
            </a:extLst>
          </p:cNvPr>
          <p:cNvSpPr/>
          <p:nvPr/>
        </p:nvSpPr>
        <p:spPr>
          <a:xfrm>
            <a:off x="2124538" y="442693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F67C2D2-E2E3-9B60-34E3-FE40540B0044}"/>
              </a:ext>
            </a:extLst>
          </p:cNvPr>
          <p:cNvSpPr/>
          <p:nvPr/>
        </p:nvSpPr>
        <p:spPr>
          <a:xfrm>
            <a:off x="2124537" y="5026289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E203DFF-B850-4211-70E2-1948BA828D70}"/>
              </a:ext>
            </a:extLst>
          </p:cNvPr>
          <p:cNvSpPr/>
          <p:nvPr/>
        </p:nvSpPr>
        <p:spPr>
          <a:xfrm>
            <a:off x="2750312" y="390174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99E3CA2-8ED4-4332-CA6D-912C0A676F54}"/>
              </a:ext>
            </a:extLst>
          </p:cNvPr>
          <p:cNvSpPr/>
          <p:nvPr/>
        </p:nvSpPr>
        <p:spPr>
          <a:xfrm>
            <a:off x="2750074" y="442693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FDC89DC-6C24-99F6-A418-D31B0E856078}"/>
              </a:ext>
            </a:extLst>
          </p:cNvPr>
          <p:cNvSpPr/>
          <p:nvPr/>
        </p:nvSpPr>
        <p:spPr>
          <a:xfrm>
            <a:off x="2750073" y="5026289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FEDD664-B006-4C65-EB12-4CFB03EB82A6}"/>
              </a:ext>
            </a:extLst>
          </p:cNvPr>
          <p:cNvSpPr/>
          <p:nvPr/>
        </p:nvSpPr>
        <p:spPr>
          <a:xfrm>
            <a:off x="3344110" y="390174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110F43-BDB9-9D7E-7AC5-9435100CAE10}"/>
              </a:ext>
            </a:extLst>
          </p:cNvPr>
          <p:cNvSpPr/>
          <p:nvPr/>
        </p:nvSpPr>
        <p:spPr>
          <a:xfrm>
            <a:off x="3343872" y="4426933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40EB292-66BB-379C-662C-EEB40308D3ED}"/>
              </a:ext>
            </a:extLst>
          </p:cNvPr>
          <p:cNvSpPr/>
          <p:nvPr/>
        </p:nvSpPr>
        <p:spPr>
          <a:xfrm>
            <a:off x="3343871" y="5026289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AADBABC9-F3DA-B7A5-356C-C9182CEED78A}"/>
              </a:ext>
            </a:extLst>
          </p:cNvPr>
          <p:cNvSpPr/>
          <p:nvPr/>
        </p:nvSpPr>
        <p:spPr>
          <a:xfrm>
            <a:off x="3878946" y="390174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DC3E9936-6652-E4D3-695F-C6BC42CFA380}"/>
              </a:ext>
            </a:extLst>
          </p:cNvPr>
          <p:cNvSpPr/>
          <p:nvPr/>
        </p:nvSpPr>
        <p:spPr>
          <a:xfrm>
            <a:off x="3878708" y="4426933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16357E0-A3DB-D869-0892-3841CD4C46D7}"/>
              </a:ext>
            </a:extLst>
          </p:cNvPr>
          <p:cNvSpPr/>
          <p:nvPr/>
        </p:nvSpPr>
        <p:spPr>
          <a:xfrm>
            <a:off x="3878707" y="5026289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7FC0CE0-3223-06ED-EDC9-59884EC92E42}"/>
              </a:ext>
            </a:extLst>
          </p:cNvPr>
          <p:cNvSpPr/>
          <p:nvPr/>
        </p:nvSpPr>
        <p:spPr>
          <a:xfrm>
            <a:off x="4504482" y="390174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1DFBC09-EA42-E1E8-664A-ED40058EF5F5}"/>
              </a:ext>
            </a:extLst>
          </p:cNvPr>
          <p:cNvSpPr/>
          <p:nvPr/>
        </p:nvSpPr>
        <p:spPr>
          <a:xfrm>
            <a:off x="4504244" y="442693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68CD8CA-E9F3-E2BD-77AD-C1F64C73019C}"/>
              </a:ext>
            </a:extLst>
          </p:cNvPr>
          <p:cNvSpPr/>
          <p:nvPr/>
        </p:nvSpPr>
        <p:spPr>
          <a:xfrm>
            <a:off x="4504243" y="5026289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96551C03-C3B2-8D56-AF6D-8DBB3CF1998C}"/>
              </a:ext>
            </a:extLst>
          </p:cNvPr>
          <p:cNvSpPr/>
          <p:nvPr/>
        </p:nvSpPr>
        <p:spPr>
          <a:xfrm>
            <a:off x="5098280" y="390174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1BA6CEFF-3FE0-3474-08C3-C5C3066221A5}"/>
              </a:ext>
            </a:extLst>
          </p:cNvPr>
          <p:cNvSpPr/>
          <p:nvPr/>
        </p:nvSpPr>
        <p:spPr>
          <a:xfrm>
            <a:off x="5098042" y="442693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E8461867-E045-580C-1792-D3174DF84F91}"/>
              </a:ext>
            </a:extLst>
          </p:cNvPr>
          <p:cNvSpPr/>
          <p:nvPr/>
        </p:nvSpPr>
        <p:spPr>
          <a:xfrm>
            <a:off x="5098041" y="5026289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5B1A1710-5EC6-A05F-C1D2-93DD35885EA2}"/>
              </a:ext>
            </a:extLst>
          </p:cNvPr>
          <p:cNvSpPr/>
          <p:nvPr/>
        </p:nvSpPr>
        <p:spPr>
          <a:xfrm>
            <a:off x="5625855" y="390174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5AFEBE-5874-6ECB-15D1-CAC912EAF4A2}"/>
              </a:ext>
            </a:extLst>
          </p:cNvPr>
          <p:cNvSpPr/>
          <p:nvPr/>
        </p:nvSpPr>
        <p:spPr>
          <a:xfrm>
            <a:off x="5625617" y="442693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9299443E-0C87-B385-5598-2D9DF19333EA}"/>
              </a:ext>
            </a:extLst>
          </p:cNvPr>
          <p:cNvSpPr/>
          <p:nvPr/>
        </p:nvSpPr>
        <p:spPr>
          <a:xfrm>
            <a:off x="5625616" y="5026289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55F7E8F-3D14-E1CB-AFD9-1C0386D8DFA0}"/>
              </a:ext>
            </a:extLst>
          </p:cNvPr>
          <p:cNvSpPr/>
          <p:nvPr/>
        </p:nvSpPr>
        <p:spPr>
          <a:xfrm>
            <a:off x="6251391" y="390174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56D21D44-BB4F-7ED7-6ACD-318F68DB5B02}"/>
              </a:ext>
            </a:extLst>
          </p:cNvPr>
          <p:cNvSpPr/>
          <p:nvPr/>
        </p:nvSpPr>
        <p:spPr>
          <a:xfrm>
            <a:off x="6251153" y="442693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87BD085-713E-B46D-507D-4B37B08D526C}"/>
              </a:ext>
            </a:extLst>
          </p:cNvPr>
          <p:cNvSpPr/>
          <p:nvPr/>
        </p:nvSpPr>
        <p:spPr>
          <a:xfrm>
            <a:off x="6251152" y="5026289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CC9B8BE-B205-CB80-60CE-66796309F25D}"/>
              </a:ext>
            </a:extLst>
          </p:cNvPr>
          <p:cNvSpPr/>
          <p:nvPr/>
        </p:nvSpPr>
        <p:spPr>
          <a:xfrm>
            <a:off x="6845189" y="390174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38DEB426-1467-B467-CA43-E4ADDE2A1D54}"/>
              </a:ext>
            </a:extLst>
          </p:cNvPr>
          <p:cNvSpPr/>
          <p:nvPr/>
        </p:nvSpPr>
        <p:spPr>
          <a:xfrm>
            <a:off x="6844951" y="442693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26CEF798-0D60-1C06-93DD-E859DA8945EF}"/>
              </a:ext>
            </a:extLst>
          </p:cNvPr>
          <p:cNvSpPr/>
          <p:nvPr/>
        </p:nvSpPr>
        <p:spPr>
          <a:xfrm>
            <a:off x="6844950" y="5026289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542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Full factorial designs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CD093ED-EEB7-E012-ADA0-6689DDAEB24D}"/>
              </a:ext>
            </a:extLst>
          </p:cNvPr>
          <p:cNvSpPr/>
          <p:nvPr/>
        </p:nvSpPr>
        <p:spPr>
          <a:xfrm>
            <a:off x="1175651" y="1883222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F3B4418-9189-75F6-D2A9-DD9F13D643EA}"/>
              </a:ext>
            </a:extLst>
          </p:cNvPr>
          <p:cNvSpPr/>
          <p:nvPr/>
        </p:nvSpPr>
        <p:spPr>
          <a:xfrm>
            <a:off x="3581393" y="1883222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5EFA15A-82CC-B450-DCB8-22A2B61FA9C0}"/>
              </a:ext>
            </a:extLst>
          </p:cNvPr>
          <p:cNvSpPr/>
          <p:nvPr/>
        </p:nvSpPr>
        <p:spPr>
          <a:xfrm>
            <a:off x="5987135" y="1883222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5996F69-0459-EA3F-D96D-190D5BC873CB}"/>
              </a:ext>
            </a:extLst>
          </p:cNvPr>
          <p:cNvSpPr/>
          <p:nvPr/>
        </p:nvSpPr>
        <p:spPr>
          <a:xfrm>
            <a:off x="1175651" y="4288964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FBE4DC-8C82-F7A8-EDBF-62568C820761}"/>
              </a:ext>
            </a:extLst>
          </p:cNvPr>
          <p:cNvSpPr/>
          <p:nvPr/>
        </p:nvSpPr>
        <p:spPr>
          <a:xfrm>
            <a:off x="3581393" y="4288964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5CD2BD2-E9FB-9182-02F6-3CAB246A9473}"/>
              </a:ext>
            </a:extLst>
          </p:cNvPr>
          <p:cNvSpPr/>
          <p:nvPr/>
        </p:nvSpPr>
        <p:spPr>
          <a:xfrm>
            <a:off x="5987135" y="4288964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4E3F979B-2D03-49B3-DAB1-2452EE6EE739}"/>
              </a:ext>
            </a:extLst>
          </p:cNvPr>
          <p:cNvSpPr/>
          <p:nvPr/>
        </p:nvSpPr>
        <p:spPr>
          <a:xfrm>
            <a:off x="1478406" y="2221167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2AC8FB-57FA-05E5-B0CB-18BE66A40CD5}"/>
              </a:ext>
            </a:extLst>
          </p:cNvPr>
          <p:cNvSpPr/>
          <p:nvPr/>
        </p:nvSpPr>
        <p:spPr>
          <a:xfrm>
            <a:off x="1478168" y="2746357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DE65DEBE-21BE-45AE-2C76-935AE23EF426}"/>
              </a:ext>
            </a:extLst>
          </p:cNvPr>
          <p:cNvSpPr/>
          <p:nvPr/>
        </p:nvSpPr>
        <p:spPr>
          <a:xfrm>
            <a:off x="1478167" y="33457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8DAA0C0-A437-633B-040D-B833B078DEB5}"/>
              </a:ext>
            </a:extLst>
          </p:cNvPr>
          <p:cNvSpPr/>
          <p:nvPr/>
        </p:nvSpPr>
        <p:spPr>
          <a:xfrm>
            <a:off x="2103942" y="2221167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18E6DE87-CF2F-C568-ABB8-F0EB4CBAC5C2}"/>
              </a:ext>
            </a:extLst>
          </p:cNvPr>
          <p:cNvSpPr/>
          <p:nvPr/>
        </p:nvSpPr>
        <p:spPr>
          <a:xfrm>
            <a:off x="2103704" y="2746357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CC6DC877-B51A-509B-4D91-EB8FD2B42554}"/>
              </a:ext>
            </a:extLst>
          </p:cNvPr>
          <p:cNvSpPr/>
          <p:nvPr/>
        </p:nvSpPr>
        <p:spPr>
          <a:xfrm>
            <a:off x="2103703" y="334571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577970-E58E-4183-C32B-480DF9B7F0CB}"/>
              </a:ext>
            </a:extLst>
          </p:cNvPr>
          <p:cNvSpPr/>
          <p:nvPr/>
        </p:nvSpPr>
        <p:spPr>
          <a:xfrm>
            <a:off x="2697740" y="2221167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78C69A4F-6F54-0302-70ED-8EB92EA5347D}"/>
              </a:ext>
            </a:extLst>
          </p:cNvPr>
          <p:cNvSpPr/>
          <p:nvPr/>
        </p:nvSpPr>
        <p:spPr>
          <a:xfrm>
            <a:off x="2697502" y="2746357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1A04F23E-C529-172E-4417-8F18DDA332D6}"/>
              </a:ext>
            </a:extLst>
          </p:cNvPr>
          <p:cNvSpPr/>
          <p:nvPr/>
        </p:nvSpPr>
        <p:spPr>
          <a:xfrm>
            <a:off x="2697501" y="33457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4911DBFA-F9F5-5D1B-78D7-20F9B18ED6CF}"/>
              </a:ext>
            </a:extLst>
          </p:cNvPr>
          <p:cNvSpPr/>
          <p:nvPr/>
        </p:nvSpPr>
        <p:spPr>
          <a:xfrm>
            <a:off x="3879185" y="220711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D6110F3-9FD1-2EE9-63E0-A12FFD5C92CB}"/>
              </a:ext>
            </a:extLst>
          </p:cNvPr>
          <p:cNvSpPr/>
          <p:nvPr/>
        </p:nvSpPr>
        <p:spPr>
          <a:xfrm>
            <a:off x="3878947" y="2732303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97CA2B71-9576-DDDD-6695-63D79778C886}"/>
              </a:ext>
            </a:extLst>
          </p:cNvPr>
          <p:cNvSpPr/>
          <p:nvPr/>
        </p:nvSpPr>
        <p:spPr>
          <a:xfrm>
            <a:off x="3878946" y="3331659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7751A2E6-9FBA-2765-2FF3-830888284299}"/>
              </a:ext>
            </a:extLst>
          </p:cNvPr>
          <p:cNvSpPr/>
          <p:nvPr/>
        </p:nvSpPr>
        <p:spPr>
          <a:xfrm>
            <a:off x="4504721" y="220711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CE6F6F-2E09-EE62-77E4-E4121E198657}"/>
              </a:ext>
            </a:extLst>
          </p:cNvPr>
          <p:cNvSpPr/>
          <p:nvPr/>
        </p:nvSpPr>
        <p:spPr>
          <a:xfrm>
            <a:off x="4504483" y="273230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1FA2584D-0DBD-8080-2152-69A2D12F83E7}"/>
              </a:ext>
            </a:extLst>
          </p:cNvPr>
          <p:cNvSpPr/>
          <p:nvPr/>
        </p:nvSpPr>
        <p:spPr>
          <a:xfrm>
            <a:off x="4504482" y="3331659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4BFB003-F24A-A2B0-7B13-03C4934D187A}"/>
              </a:ext>
            </a:extLst>
          </p:cNvPr>
          <p:cNvSpPr/>
          <p:nvPr/>
        </p:nvSpPr>
        <p:spPr>
          <a:xfrm>
            <a:off x="5098519" y="220711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ECBF4558-8B19-29D8-5A64-D92D394A4359}"/>
              </a:ext>
            </a:extLst>
          </p:cNvPr>
          <p:cNvSpPr/>
          <p:nvPr/>
        </p:nvSpPr>
        <p:spPr>
          <a:xfrm>
            <a:off x="5098281" y="273230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0D461D04-5C76-2531-5929-A59A07DB9A3C}"/>
              </a:ext>
            </a:extLst>
          </p:cNvPr>
          <p:cNvSpPr/>
          <p:nvPr/>
        </p:nvSpPr>
        <p:spPr>
          <a:xfrm>
            <a:off x="5098280" y="3331659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C1AA0D5-2D6F-2C0D-3A83-D192AB4607B9}"/>
              </a:ext>
            </a:extLst>
          </p:cNvPr>
          <p:cNvSpPr/>
          <p:nvPr/>
        </p:nvSpPr>
        <p:spPr>
          <a:xfrm>
            <a:off x="6268995" y="2200253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59CACC2-F0F0-8782-01E1-F37289D66B82}"/>
              </a:ext>
            </a:extLst>
          </p:cNvPr>
          <p:cNvSpPr/>
          <p:nvPr/>
        </p:nvSpPr>
        <p:spPr>
          <a:xfrm>
            <a:off x="6268757" y="272544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9C25F135-2606-BC0B-37D7-5D7DECC8240F}"/>
              </a:ext>
            </a:extLst>
          </p:cNvPr>
          <p:cNvSpPr/>
          <p:nvPr/>
        </p:nvSpPr>
        <p:spPr>
          <a:xfrm>
            <a:off x="6268756" y="3324799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6F8514D9-104C-53EE-7C64-DCBCE251E753}"/>
              </a:ext>
            </a:extLst>
          </p:cNvPr>
          <p:cNvSpPr/>
          <p:nvPr/>
        </p:nvSpPr>
        <p:spPr>
          <a:xfrm>
            <a:off x="6894531" y="2200253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6EAA1AF-BEB1-AFC0-7613-D5EED5429FFB}"/>
              </a:ext>
            </a:extLst>
          </p:cNvPr>
          <p:cNvSpPr/>
          <p:nvPr/>
        </p:nvSpPr>
        <p:spPr>
          <a:xfrm>
            <a:off x="6894293" y="2725443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60987BD1-3C86-D512-3E46-29B7EFDDEC9D}"/>
              </a:ext>
            </a:extLst>
          </p:cNvPr>
          <p:cNvSpPr/>
          <p:nvPr/>
        </p:nvSpPr>
        <p:spPr>
          <a:xfrm>
            <a:off x="6894292" y="3324799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175AEA8-6FB7-5865-7AA6-D0F2A636B67A}"/>
              </a:ext>
            </a:extLst>
          </p:cNvPr>
          <p:cNvSpPr/>
          <p:nvPr/>
        </p:nvSpPr>
        <p:spPr>
          <a:xfrm>
            <a:off x="7488329" y="2200253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5124B22F-8079-D69B-E6D0-6EE9F1E79D1D}"/>
              </a:ext>
            </a:extLst>
          </p:cNvPr>
          <p:cNvSpPr/>
          <p:nvPr/>
        </p:nvSpPr>
        <p:spPr>
          <a:xfrm>
            <a:off x="7488091" y="2725443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0CB0ACC7-0F41-698F-B49B-07FCE1254160}"/>
              </a:ext>
            </a:extLst>
          </p:cNvPr>
          <p:cNvSpPr/>
          <p:nvPr/>
        </p:nvSpPr>
        <p:spPr>
          <a:xfrm>
            <a:off x="7488090" y="3324799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2B00691C-AD18-AF97-350B-00668D412347}"/>
              </a:ext>
            </a:extLst>
          </p:cNvPr>
          <p:cNvSpPr/>
          <p:nvPr/>
        </p:nvSpPr>
        <p:spPr>
          <a:xfrm>
            <a:off x="1478167" y="4640928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512157DF-09CE-B262-6036-9EC6F8C43909}"/>
              </a:ext>
            </a:extLst>
          </p:cNvPr>
          <p:cNvSpPr/>
          <p:nvPr/>
        </p:nvSpPr>
        <p:spPr>
          <a:xfrm>
            <a:off x="1477929" y="5166118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0F67C2D2-E2E3-9B60-34E3-FE40540B0044}"/>
              </a:ext>
            </a:extLst>
          </p:cNvPr>
          <p:cNvSpPr/>
          <p:nvPr/>
        </p:nvSpPr>
        <p:spPr>
          <a:xfrm>
            <a:off x="1477928" y="5765474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E203DFF-B850-4211-70E2-1948BA828D70}"/>
              </a:ext>
            </a:extLst>
          </p:cNvPr>
          <p:cNvSpPr/>
          <p:nvPr/>
        </p:nvSpPr>
        <p:spPr>
          <a:xfrm>
            <a:off x="2103703" y="4640928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99E3CA2-8ED4-4332-CA6D-912C0A676F54}"/>
              </a:ext>
            </a:extLst>
          </p:cNvPr>
          <p:cNvSpPr/>
          <p:nvPr/>
        </p:nvSpPr>
        <p:spPr>
          <a:xfrm>
            <a:off x="2103465" y="5166118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DFDC89DC-6C24-99F6-A418-D31B0E856078}"/>
              </a:ext>
            </a:extLst>
          </p:cNvPr>
          <p:cNvSpPr/>
          <p:nvPr/>
        </p:nvSpPr>
        <p:spPr>
          <a:xfrm>
            <a:off x="2103464" y="5765474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EFEDD664-B006-4C65-EB12-4CFB03EB82A6}"/>
              </a:ext>
            </a:extLst>
          </p:cNvPr>
          <p:cNvSpPr/>
          <p:nvPr/>
        </p:nvSpPr>
        <p:spPr>
          <a:xfrm>
            <a:off x="2697501" y="4640928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BE110F43-BDB9-9D7E-7AC5-9435100CAE10}"/>
              </a:ext>
            </a:extLst>
          </p:cNvPr>
          <p:cNvSpPr/>
          <p:nvPr/>
        </p:nvSpPr>
        <p:spPr>
          <a:xfrm>
            <a:off x="2697263" y="5166118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40EB292-66BB-379C-662C-EEB40308D3ED}"/>
              </a:ext>
            </a:extLst>
          </p:cNvPr>
          <p:cNvSpPr/>
          <p:nvPr/>
        </p:nvSpPr>
        <p:spPr>
          <a:xfrm>
            <a:off x="2697262" y="5765474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AADBABC9-F3DA-B7A5-356C-C9182CEED78A}"/>
              </a:ext>
            </a:extLst>
          </p:cNvPr>
          <p:cNvSpPr/>
          <p:nvPr/>
        </p:nvSpPr>
        <p:spPr>
          <a:xfrm>
            <a:off x="3878946" y="4640928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DC3E9936-6652-E4D3-695F-C6BC42CFA380}"/>
              </a:ext>
            </a:extLst>
          </p:cNvPr>
          <p:cNvSpPr/>
          <p:nvPr/>
        </p:nvSpPr>
        <p:spPr>
          <a:xfrm>
            <a:off x="3878708" y="5166118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16357E0-A3DB-D869-0892-3841CD4C46D7}"/>
              </a:ext>
            </a:extLst>
          </p:cNvPr>
          <p:cNvSpPr/>
          <p:nvPr/>
        </p:nvSpPr>
        <p:spPr>
          <a:xfrm>
            <a:off x="3878707" y="5765474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7FC0CE0-3223-06ED-EDC9-59884EC92E42}"/>
              </a:ext>
            </a:extLst>
          </p:cNvPr>
          <p:cNvSpPr/>
          <p:nvPr/>
        </p:nvSpPr>
        <p:spPr>
          <a:xfrm>
            <a:off x="4504482" y="4640928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21DFBC09-EA42-E1E8-664A-ED40058EF5F5}"/>
              </a:ext>
            </a:extLst>
          </p:cNvPr>
          <p:cNvSpPr/>
          <p:nvPr/>
        </p:nvSpPr>
        <p:spPr>
          <a:xfrm>
            <a:off x="4504244" y="5166118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C68CD8CA-E9F3-E2BD-77AD-C1F64C73019C}"/>
              </a:ext>
            </a:extLst>
          </p:cNvPr>
          <p:cNvSpPr/>
          <p:nvPr/>
        </p:nvSpPr>
        <p:spPr>
          <a:xfrm>
            <a:off x="4504243" y="5765474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96551C03-C3B2-8D56-AF6D-8DBB3CF1998C}"/>
              </a:ext>
            </a:extLst>
          </p:cNvPr>
          <p:cNvSpPr/>
          <p:nvPr/>
        </p:nvSpPr>
        <p:spPr>
          <a:xfrm>
            <a:off x="5098280" y="4640928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1BA6CEFF-3FE0-3474-08C3-C5C3066221A5}"/>
              </a:ext>
            </a:extLst>
          </p:cNvPr>
          <p:cNvSpPr/>
          <p:nvPr/>
        </p:nvSpPr>
        <p:spPr>
          <a:xfrm>
            <a:off x="5098042" y="5166118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E8461867-E045-580C-1792-D3174DF84F91}"/>
              </a:ext>
            </a:extLst>
          </p:cNvPr>
          <p:cNvSpPr/>
          <p:nvPr/>
        </p:nvSpPr>
        <p:spPr>
          <a:xfrm>
            <a:off x="5098041" y="5765474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5B1A1710-5EC6-A05F-C1D2-93DD35885EA2}"/>
              </a:ext>
            </a:extLst>
          </p:cNvPr>
          <p:cNvSpPr/>
          <p:nvPr/>
        </p:nvSpPr>
        <p:spPr>
          <a:xfrm>
            <a:off x="6268756" y="4640928"/>
            <a:ext cx="246193" cy="246193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375AFEBE-5874-6ECB-15D1-CAC912EAF4A2}"/>
              </a:ext>
            </a:extLst>
          </p:cNvPr>
          <p:cNvSpPr/>
          <p:nvPr/>
        </p:nvSpPr>
        <p:spPr>
          <a:xfrm>
            <a:off x="6268518" y="5166118"/>
            <a:ext cx="246193" cy="246193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9299443E-0C87-B385-5598-2D9DF19333EA}"/>
              </a:ext>
            </a:extLst>
          </p:cNvPr>
          <p:cNvSpPr/>
          <p:nvPr/>
        </p:nvSpPr>
        <p:spPr>
          <a:xfrm>
            <a:off x="6268517" y="5765474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55F7E8F-3D14-E1CB-AFD9-1C0386D8DFA0}"/>
              </a:ext>
            </a:extLst>
          </p:cNvPr>
          <p:cNvSpPr/>
          <p:nvPr/>
        </p:nvSpPr>
        <p:spPr>
          <a:xfrm>
            <a:off x="6894292" y="4640928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56D21D44-BB4F-7ED7-6ACD-318F68DB5B02}"/>
              </a:ext>
            </a:extLst>
          </p:cNvPr>
          <p:cNvSpPr/>
          <p:nvPr/>
        </p:nvSpPr>
        <p:spPr>
          <a:xfrm>
            <a:off x="6894054" y="5166118"/>
            <a:ext cx="246193" cy="246193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087BD085-713E-B46D-507D-4B37B08D526C}"/>
              </a:ext>
            </a:extLst>
          </p:cNvPr>
          <p:cNvSpPr/>
          <p:nvPr/>
        </p:nvSpPr>
        <p:spPr>
          <a:xfrm>
            <a:off x="6894053" y="5765474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3CC9B8BE-B205-CB80-60CE-66796309F25D}"/>
              </a:ext>
            </a:extLst>
          </p:cNvPr>
          <p:cNvSpPr/>
          <p:nvPr/>
        </p:nvSpPr>
        <p:spPr>
          <a:xfrm>
            <a:off x="7488090" y="4640928"/>
            <a:ext cx="246193" cy="246193"/>
          </a:xfrm>
          <a:prstGeom prst="ellipse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38DEB426-1467-B467-CA43-E4ADDE2A1D54}"/>
              </a:ext>
            </a:extLst>
          </p:cNvPr>
          <p:cNvSpPr/>
          <p:nvPr/>
        </p:nvSpPr>
        <p:spPr>
          <a:xfrm>
            <a:off x="7487852" y="5166118"/>
            <a:ext cx="246193" cy="2461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26CEF798-0D60-1C06-93DD-E859DA8945EF}"/>
              </a:ext>
            </a:extLst>
          </p:cNvPr>
          <p:cNvSpPr/>
          <p:nvPr/>
        </p:nvSpPr>
        <p:spPr>
          <a:xfrm>
            <a:off x="7487851" y="5765474"/>
            <a:ext cx="246193" cy="24619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0CF3B1BA-FAE6-FA19-B24D-F645C153CFC2}"/>
              </a:ext>
            </a:extLst>
          </p:cNvPr>
          <p:cNvSpPr txBox="1"/>
          <p:nvPr/>
        </p:nvSpPr>
        <p:spPr>
          <a:xfrm>
            <a:off x="1758322" y="1498197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1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7EF5F52F-CE5D-1F53-BD0D-8AA2271B23CF}"/>
              </a:ext>
            </a:extLst>
          </p:cNvPr>
          <p:cNvSpPr txBox="1"/>
          <p:nvPr/>
        </p:nvSpPr>
        <p:spPr>
          <a:xfrm>
            <a:off x="4124900" y="1488306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2</a:t>
            </a: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85166981-6C81-668C-8A5A-57F170C3D8ED}"/>
              </a:ext>
            </a:extLst>
          </p:cNvPr>
          <p:cNvSpPr txBox="1"/>
          <p:nvPr/>
        </p:nvSpPr>
        <p:spPr>
          <a:xfrm>
            <a:off x="6514710" y="1487740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3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0A4C0CA-18C4-7DC4-4C12-ACD9E6902CD6}"/>
              </a:ext>
            </a:extLst>
          </p:cNvPr>
          <p:cNvSpPr txBox="1"/>
          <p:nvPr/>
        </p:nvSpPr>
        <p:spPr>
          <a:xfrm>
            <a:off x="1713241" y="6340152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4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B4E5BFFE-3F0D-E05F-FD16-413DAA928E62}"/>
              </a:ext>
            </a:extLst>
          </p:cNvPr>
          <p:cNvSpPr txBox="1"/>
          <p:nvPr/>
        </p:nvSpPr>
        <p:spPr>
          <a:xfrm>
            <a:off x="4079819" y="6330261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5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1FCABE9B-41BC-FC39-21F3-45B5B57B1D68}"/>
              </a:ext>
            </a:extLst>
          </p:cNvPr>
          <p:cNvSpPr txBox="1"/>
          <p:nvPr/>
        </p:nvSpPr>
        <p:spPr>
          <a:xfrm>
            <a:off x="6469629" y="6329695"/>
            <a:ext cx="936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Bench 6</a:t>
            </a:r>
          </a:p>
        </p:txBody>
      </p:sp>
    </p:spTree>
    <p:extLst>
      <p:ext uri="{BB962C8B-B14F-4D97-AF65-F5344CB8AC3E}">
        <p14:creationId xmlns:p14="http://schemas.microsoft.com/office/powerpoint/2010/main" val="14201010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>
            <a:extLst>
              <a:ext uri="{FF2B5EF4-FFF2-40B4-BE49-F238E27FC236}">
                <a16:creationId xmlns:a16="http://schemas.microsoft.com/office/drawing/2014/main" id="{B8982697-DBEA-9145-5CCF-B4785D17BD62}"/>
              </a:ext>
            </a:extLst>
          </p:cNvPr>
          <p:cNvSpPr txBox="1">
            <a:spLocks noChangeArrowheads="1"/>
          </p:cNvSpPr>
          <p:nvPr/>
        </p:nvSpPr>
        <p:spPr>
          <a:xfrm>
            <a:off x="0" y="0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3600" dirty="0">
                <a:solidFill>
                  <a:srgbClr val="FF6600"/>
                </a:solidFill>
              </a:rPr>
              <a:t>Controlling for other sources of variation</a:t>
            </a:r>
            <a:endParaRPr lang="en-US" sz="3600" dirty="0">
              <a:solidFill>
                <a:srgbClr val="FF6600"/>
              </a:solidFill>
            </a:endParaRPr>
          </a:p>
        </p:txBody>
      </p:sp>
      <p:pic>
        <p:nvPicPr>
          <p:cNvPr id="7" name="Picture 6" descr="A picture containing outdoor&#10;&#10;Description automatically generated">
            <a:extLst>
              <a:ext uri="{FF2B5EF4-FFF2-40B4-BE49-F238E27FC236}">
                <a16:creationId xmlns:a16="http://schemas.microsoft.com/office/drawing/2014/main" id="{951256BD-0B32-4851-31DC-A23F49245C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8874" y="914400"/>
            <a:ext cx="42862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2623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304346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Split plot designs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7E75F14-7BF8-358D-A258-B3A4B17B6425}"/>
              </a:ext>
            </a:extLst>
          </p:cNvPr>
          <p:cNvSpPr/>
          <p:nvPr/>
        </p:nvSpPr>
        <p:spPr>
          <a:xfrm>
            <a:off x="1556661" y="1883222"/>
            <a:ext cx="2046517" cy="2046517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CEF7A3-AC5B-7A79-0DE5-B6BC61F23C3F}"/>
              </a:ext>
            </a:extLst>
          </p:cNvPr>
          <p:cNvSpPr/>
          <p:nvPr/>
        </p:nvSpPr>
        <p:spPr>
          <a:xfrm>
            <a:off x="3962403" y="1883222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E96E51E-5FDC-B4C7-274A-B544DC5912E2}"/>
              </a:ext>
            </a:extLst>
          </p:cNvPr>
          <p:cNvSpPr/>
          <p:nvPr/>
        </p:nvSpPr>
        <p:spPr>
          <a:xfrm>
            <a:off x="6368145" y="1883222"/>
            <a:ext cx="2046517" cy="2046517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376BDAF-6E62-F4BD-1943-92FA3363F228}"/>
              </a:ext>
            </a:extLst>
          </p:cNvPr>
          <p:cNvSpPr/>
          <p:nvPr/>
        </p:nvSpPr>
        <p:spPr>
          <a:xfrm>
            <a:off x="1556661" y="4288964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A39AC3D-BCD4-447A-4F9F-C99BE82C5B1F}"/>
              </a:ext>
            </a:extLst>
          </p:cNvPr>
          <p:cNvSpPr/>
          <p:nvPr/>
        </p:nvSpPr>
        <p:spPr>
          <a:xfrm>
            <a:off x="3962403" y="4288964"/>
            <a:ext cx="2046517" cy="2046517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F479717C-65C4-3D45-E71F-6DC77A1552E0}"/>
              </a:ext>
            </a:extLst>
          </p:cNvPr>
          <p:cNvSpPr/>
          <p:nvPr/>
        </p:nvSpPr>
        <p:spPr>
          <a:xfrm>
            <a:off x="6368145" y="4288964"/>
            <a:ext cx="2046517" cy="204651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CF9DB6C6-91EA-4F86-CF85-44D8E84D4B8B}"/>
              </a:ext>
            </a:extLst>
          </p:cNvPr>
          <p:cNvSpPr txBox="1"/>
          <p:nvPr/>
        </p:nvSpPr>
        <p:spPr>
          <a:xfrm>
            <a:off x="2215534" y="1498197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1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B36BDAC-B791-79AD-FA1F-DDAF12EF6D81}"/>
              </a:ext>
            </a:extLst>
          </p:cNvPr>
          <p:cNvSpPr txBox="1"/>
          <p:nvPr/>
        </p:nvSpPr>
        <p:spPr>
          <a:xfrm>
            <a:off x="4582112" y="1488306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2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F52C431C-7E38-5237-41F4-32A26F577F2D}"/>
              </a:ext>
            </a:extLst>
          </p:cNvPr>
          <p:cNvSpPr txBox="1"/>
          <p:nvPr/>
        </p:nvSpPr>
        <p:spPr>
          <a:xfrm>
            <a:off x="6971922" y="1487740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3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5EB0341A-F63E-84B4-1402-2CF6F14929D2}"/>
              </a:ext>
            </a:extLst>
          </p:cNvPr>
          <p:cNvSpPr txBox="1"/>
          <p:nvPr/>
        </p:nvSpPr>
        <p:spPr>
          <a:xfrm>
            <a:off x="2170453" y="6340152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4</a:t>
            </a:r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9776F583-8BE6-423F-593B-FBEF9E66718B}"/>
              </a:ext>
            </a:extLst>
          </p:cNvPr>
          <p:cNvSpPr txBox="1"/>
          <p:nvPr/>
        </p:nvSpPr>
        <p:spPr>
          <a:xfrm>
            <a:off x="4537031" y="6330261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5</a:t>
            </a:r>
          </a:p>
        </p:txBody>
      </p:sp>
      <p:sp>
        <p:nvSpPr>
          <p:cNvPr id="134" name="TextBox 133">
            <a:extLst>
              <a:ext uri="{FF2B5EF4-FFF2-40B4-BE49-F238E27FC236}">
                <a16:creationId xmlns:a16="http://schemas.microsoft.com/office/drawing/2014/main" id="{E1670452-A3A7-5848-8E9B-FAF9FEA3F105}"/>
              </a:ext>
            </a:extLst>
          </p:cNvPr>
          <p:cNvSpPr txBox="1"/>
          <p:nvPr/>
        </p:nvSpPr>
        <p:spPr>
          <a:xfrm>
            <a:off x="6926841" y="6329695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Plot 6</a:t>
            </a:r>
          </a:p>
        </p:txBody>
      </p:sp>
      <p:sp>
        <p:nvSpPr>
          <p:cNvPr id="145" name="Oval 144">
            <a:extLst>
              <a:ext uri="{FF2B5EF4-FFF2-40B4-BE49-F238E27FC236}">
                <a16:creationId xmlns:a16="http://schemas.microsoft.com/office/drawing/2014/main" id="{A10C4755-2EE7-E0B9-4AB6-19540C5527E9}"/>
              </a:ext>
            </a:extLst>
          </p:cNvPr>
          <p:cNvSpPr/>
          <p:nvPr/>
        </p:nvSpPr>
        <p:spPr>
          <a:xfrm>
            <a:off x="6650005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>
            <a:extLst>
              <a:ext uri="{FF2B5EF4-FFF2-40B4-BE49-F238E27FC236}">
                <a16:creationId xmlns:a16="http://schemas.microsoft.com/office/drawing/2014/main" id="{10075EDD-D839-2B87-8195-ED89E84373EE}"/>
              </a:ext>
            </a:extLst>
          </p:cNvPr>
          <p:cNvSpPr/>
          <p:nvPr/>
        </p:nvSpPr>
        <p:spPr>
          <a:xfrm>
            <a:off x="7275541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>
            <a:extLst>
              <a:ext uri="{FF2B5EF4-FFF2-40B4-BE49-F238E27FC236}">
                <a16:creationId xmlns:a16="http://schemas.microsoft.com/office/drawing/2014/main" id="{58251423-5C8D-26C9-1B95-A77A54214EB0}"/>
              </a:ext>
            </a:extLst>
          </p:cNvPr>
          <p:cNvSpPr/>
          <p:nvPr/>
        </p:nvSpPr>
        <p:spPr>
          <a:xfrm>
            <a:off x="7869339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>
            <a:extLst>
              <a:ext uri="{FF2B5EF4-FFF2-40B4-BE49-F238E27FC236}">
                <a16:creationId xmlns:a16="http://schemas.microsoft.com/office/drawing/2014/main" id="{5FE6F4F5-582C-07BD-D2D7-CFCB5E009FFD}"/>
              </a:ext>
            </a:extLst>
          </p:cNvPr>
          <p:cNvSpPr/>
          <p:nvPr/>
        </p:nvSpPr>
        <p:spPr>
          <a:xfrm>
            <a:off x="6649527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>
            <a:extLst>
              <a:ext uri="{FF2B5EF4-FFF2-40B4-BE49-F238E27FC236}">
                <a16:creationId xmlns:a16="http://schemas.microsoft.com/office/drawing/2014/main" id="{559FDA0A-1386-3533-0BCF-97A0E5997903}"/>
              </a:ext>
            </a:extLst>
          </p:cNvPr>
          <p:cNvSpPr/>
          <p:nvPr/>
        </p:nvSpPr>
        <p:spPr>
          <a:xfrm>
            <a:off x="7275063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>
            <a:extLst>
              <a:ext uri="{FF2B5EF4-FFF2-40B4-BE49-F238E27FC236}">
                <a16:creationId xmlns:a16="http://schemas.microsoft.com/office/drawing/2014/main" id="{E395C937-9E06-8B48-A943-F1594EE91D9A}"/>
              </a:ext>
            </a:extLst>
          </p:cNvPr>
          <p:cNvSpPr/>
          <p:nvPr/>
        </p:nvSpPr>
        <p:spPr>
          <a:xfrm>
            <a:off x="7868861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>
            <a:extLst>
              <a:ext uri="{FF2B5EF4-FFF2-40B4-BE49-F238E27FC236}">
                <a16:creationId xmlns:a16="http://schemas.microsoft.com/office/drawing/2014/main" id="{7DCD4D37-FE6B-8F57-0CC9-916937AB56B6}"/>
              </a:ext>
            </a:extLst>
          </p:cNvPr>
          <p:cNvSpPr/>
          <p:nvPr/>
        </p:nvSpPr>
        <p:spPr>
          <a:xfrm>
            <a:off x="6398657" y="1920982"/>
            <a:ext cx="1980000" cy="1029020"/>
          </a:xfrm>
          <a:prstGeom prst="rect">
            <a:avLst/>
          </a:prstGeom>
          <a:pattFill prst="pct70">
            <a:fgClr>
              <a:schemeClr val="accent6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337010F9-B4E8-C9CE-7EF5-26C49F56BF71}"/>
              </a:ext>
            </a:extLst>
          </p:cNvPr>
          <p:cNvSpPr/>
          <p:nvPr/>
        </p:nvSpPr>
        <p:spPr>
          <a:xfrm>
            <a:off x="4266513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>
            <a:extLst>
              <a:ext uri="{FF2B5EF4-FFF2-40B4-BE49-F238E27FC236}">
                <a16:creationId xmlns:a16="http://schemas.microsoft.com/office/drawing/2014/main" id="{03ABC9B4-AC60-EB2D-4818-2DFE38A87425}"/>
              </a:ext>
            </a:extLst>
          </p:cNvPr>
          <p:cNvSpPr/>
          <p:nvPr/>
        </p:nvSpPr>
        <p:spPr>
          <a:xfrm>
            <a:off x="4892049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3383C2B0-E158-CA8A-73E0-D2EE8B9E19C9}"/>
              </a:ext>
            </a:extLst>
          </p:cNvPr>
          <p:cNvSpPr/>
          <p:nvPr/>
        </p:nvSpPr>
        <p:spPr>
          <a:xfrm>
            <a:off x="5485847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>
            <a:extLst>
              <a:ext uri="{FF2B5EF4-FFF2-40B4-BE49-F238E27FC236}">
                <a16:creationId xmlns:a16="http://schemas.microsoft.com/office/drawing/2014/main" id="{43541AFD-5E42-30EF-8767-62006DC2EAA1}"/>
              </a:ext>
            </a:extLst>
          </p:cNvPr>
          <p:cNvSpPr/>
          <p:nvPr/>
        </p:nvSpPr>
        <p:spPr>
          <a:xfrm>
            <a:off x="4266035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FFD3496C-D73E-F25F-91B1-90B5F6D7D9AD}"/>
              </a:ext>
            </a:extLst>
          </p:cNvPr>
          <p:cNvSpPr/>
          <p:nvPr/>
        </p:nvSpPr>
        <p:spPr>
          <a:xfrm>
            <a:off x="4891571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>
            <a:extLst>
              <a:ext uri="{FF2B5EF4-FFF2-40B4-BE49-F238E27FC236}">
                <a16:creationId xmlns:a16="http://schemas.microsoft.com/office/drawing/2014/main" id="{35A2777F-1826-409F-56BD-7698912B0854}"/>
              </a:ext>
            </a:extLst>
          </p:cNvPr>
          <p:cNvSpPr/>
          <p:nvPr/>
        </p:nvSpPr>
        <p:spPr>
          <a:xfrm>
            <a:off x="5485369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09879258-267C-4638-A76F-514F8C5252D5}"/>
              </a:ext>
            </a:extLst>
          </p:cNvPr>
          <p:cNvSpPr/>
          <p:nvPr/>
        </p:nvSpPr>
        <p:spPr>
          <a:xfrm>
            <a:off x="1830932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>
            <a:extLst>
              <a:ext uri="{FF2B5EF4-FFF2-40B4-BE49-F238E27FC236}">
                <a16:creationId xmlns:a16="http://schemas.microsoft.com/office/drawing/2014/main" id="{AE13D49A-F24F-FC0B-88DE-FD527626D5F5}"/>
              </a:ext>
            </a:extLst>
          </p:cNvPr>
          <p:cNvSpPr/>
          <p:nvPr/>
        </p:nvSpPr>
        <p:spPr>
          <a:xfrm>
            <a:off x="2456468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>
            <a:extLst>
              <a:ext uri="{FF2B5EF4-FFF2-40B4-BE49-F238E27FC236}">
                <a16:creationId xmlns:a16="http://schemas.microsoft.com/office/drawing/2014/main" id="{AAD39BC9-F993-4423-8536-8E512561D014}"/>
              </a:ext>
            </a:extLst>
          </p:cNvPr>
          <p:cNvSpPr/>
          <p:nvPr/>
        </p:nvSpPr>
        <p:spPr>
          <a:xfrm>
            <a:off x="3050266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>
            <a:extLst>
              <a:ext uri="{FF2B5EF4-FFF2-40B4-BE49-F238E27FC236}">
                <a16:creationId xmlns:a16="http://schemas.microsoft.com/office/drawing/2014/main" id="{DF703D40-8320-6770-F496-D0DA6BA53181}"/>
              </a:ext>
            </a:extLst>
          </p:cNvPr>
          <p:cNvSpPr/>
          <p:nvPr/>
        </p:nvSpPr>
        <p:spPr>
          <a:xfrm>
            <a:off x="1830454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>
            <a:extLst>
              <a:ext uri="{FF2B5EF4-FFF2-40B4-BE49-F238E27FC236}">
                <a16:creationId xmlns:a16="http://schemas.microsoft.com/office/drawing/2014/main" id="{D7C3668E-CCD6-064B-3F95-03B886A49CB7}"/>
              </a:ext>
            </a:extLst>
          </p:cNvPr>
          <p:cNvSpPr/>
          <p:nvPr/>
        </p:nvSpPr>
        <p:spPr>
          <a:xfrm>
            <a:off x="2455990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>
            <a:extLst>
              <a:ext uri="{FF2B5EF4-FFF2-40B4-BE49-F238E27FC236}">
                <a16:creationId xmlns:a16="http://schemas.microsoft.com/office/drawing/2014/main" id="{76E0F493-CA27-E52B-556C-DB43D3EBB350}"/>
              </a:ext>
            </a:extLst>
          </p:cNvPr>
          <p:cNvSpPr/>
          <p:nvPr/>
        </p:nvSpPr>
        <p:spPr>
          <a:xfrm>
            <a:off x="3049788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>
            <a:extLst>
              <a:ext uri="{FF2B5EF4-FFF2-40B4-BE49-F238E27FC236}">
                <a16:creationId xmlns:a16="http://schemas.microsoft.com/office/drawing/2014/main" id="{183E2906-60C6-4CC3-22D2-1140B8D98597}"/>
              </a:ext>
            </a:extLst>
          </p:cNvPr>
          <p:cNvSpPr/>
          <p:nvPr/>
        </p:nvSpPr>
        <p:spPr>
          <a:xfrm>
            <a:off x="6649527" y="447814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>
            <a:extLst>
              <a:ext uri="{FF2B5EF4-FFF2-40B4-BE49-F238E27FC236}">
                <a16:creationId xmlns:a16="http://schemas.microsoft.com/office/drawing/2014/main" id="{F3126A79-39C8-60F6-FFA8-290CEC877E39}"/>
              </a:ext>
            </a:extLst>
          </p:cNvPr>
          <p:cNvSpPr/>
          <p:nvPr/>
        </p:nvSpPr>
        <p:spPr>
          <a:xfrm>
            <a:off x="7275063" y="447814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>
            <a:extLst>
              <a:ext uri="{FF2B5EF4-FFF2-40B4-BE49-F238E27FC236}">
                <a16:creationId xmlns:a16="http://schemas.microsoft.com/office/drawing/2014/main" id="{7E86C3FD-44FC-6783-34BD-803C52082CBA}"/>
              </a:ext>
            </a:extLst>
          </p:cNvPr>
          <p:cNvSpPr/>
          <p:nvPr/>
        </p:nvSpPr>
        <p:spPr>
          <a:xfrm>
            <a:off x="7868861" y="447814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>
            <a:extLst>
              <a:ext uri="{FF2B5EF4-FFF2-40B4-BE49-F238E27FC236}">
                <a16:creationId xmlns:a16="http://schemas.microsoft.com/office/drawing/2014/main" id="{6A65DD69-5F6D-21C7-51B0-5EFD6383464F}"/>
              </a:ext>
            </a:extLst>
          </p:cNvPr>
          <p:cNvSpPr/>
          <p:nvPr/>
        </p:nvSpPr>
        <p:spPr>
          <a:xfrm>
            <a:off x="6649049" y="488993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>
            <a:extLst>
              <a:ext uri="{FF2B5EF4-FFF2-40B4-BE49-F238E27FC236}">
                <a16:creationId xmlns:a16="http://schemas.microsoft.com/office/drawing/2014/main" id="{FC0DE334-E720-7C22-607B-CB5BADFF4A34}"/>
              </a:ext>
            </a:extLst>
          </p:cNvPr>
          <p:cNvSpPr/>
          <p:nvPr/>
        </p:nvSpPr>
        <p:spPr>
          <a:xfrm>
            <a:off x="7274585" y="488993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>
            <a:extLst>
              <a:ext uri="{FF2B5EF4-FFF2-40B4-BE49-F238E27FC236}">
                <a16:creationId xmlns:a16="http://schemas.microsoft.com/office/drawing/2014/main" id="{981F1F82-6042-4711-4929-54E994502C99}"/>
              </a:ext>
            </a:extLst>
          </p:cNvPr>
          <p:cNvSpPr/>
          <p:nvPr/>
        </p:nvSpPr>
        <p:spPr>
          <a:xfrm>
            <a:off x="7868383" y="488993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>
            <a:extLst>
              <a:ext uri="{FF2B5EF4-FFF2-40B4-BE49-F238E27FC236}">
                <a16:creationId xmlns:a16="http://schemas.microsoft.com/office/drawing/2014/main" id="{D9F61651-864F-822E-3CAF-6C1984947759}"/>
              </a:ext>
            </a:extLst>
          </p:cNvPr>
          <p:cNvSpPr/>
          <p:nvPr/>
        </p:nvSpPr>
        <p:spPr>
          <a:xfrm>
            <a:off x="4246733" y="4476085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>
            <a:extLst>
              <a:ext uri="{FF2B5EF4-FFF2-40B4-BE49-F238E27FC236}">
                <a16:creationId xmlns:a16="http://schemas.microsoft.com/office/drawing/2014/main" id="{0CF2C436-6862-EB35-1712-A66AE390BC75}"/>
              </a:ext>
            </a:extLst>
          </p:cNvPr>
          <p:cNvSpPr/>
          <p:nvPr/>
        </p:nvSpPr>
        <p:spPr>
          <a:xfrm>
            <a:off x="4872269" y="4476085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>
            <a:extLst>
              <a:ext uri="{FF2B5EF4-FFF2-40B4-BE49-F238E27FC236}">
                <a16:creationId xmlns:a16="http://schemas.microsoft.com/office/drawing/2014/main" id="{FD7E14F4-7538-592D-1473-E67DEA1CCB00}"/>
              </a:ext>
            </a:extLst>
          </p:cNvPr>
          <p:cNvSpPr/>
          <p:nvPr/>
        </p:nvSpPr>
        <p:spPr>
          <a:xfrm>
            <a:off x="5466067" y="4476085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>
            <a:extLst>
              <a:ext uri="{FF2B5EF4-FFF2-40B4-BE49-F238E27FC236}">
                <a16:creationId xmlns:a16="http://schemas.microsoft.com/office/drawing/2014/main" id="{EE4802AC-BEFB-5185-BCAF-0AAD49249364}"/>
              </a:ext>
            </a:extLst>
          </p:cNvPr>
          <p:cNvSpPr/>
          <p:nvPr/>
        </p:nvSpPr>
        <p:spPr>
          <a:xfrm>
            <a:off x="4246255" y="488788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>
            <a:extLst>
              <a:ext uri="{FF2B5EF4-FFF2-40B4-BE49-F238E27FC236}">
                <a16:creationId xmlns:a16="http://schemas.microsoft.com/office/drawing/2014/main" id="{5D996CCA-B070-CBA6-7668-77364724C4A4}"/>
              </a:ext>
            </a:extLst>
          </p:cNvPr>
          <p:cNvSpPr/>
          <p:nvPr/>
        </p:nvSpPr>
        <p:spPr>
          <a:xfrm>
            <a:off x="4871791" y="488788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>
            <a:extLst>
              <a:ext uri="{FF2B5EF4-FFF2-40B4-BE49-F238E27FC236}">
                <a16:creationId xmlns:a16="http://schemas.microsoft.com/office/drawing/2014/main" id="{12A079F8-F96F-60D3-A545-9303059ACFC5}"/>
              </a:ext>
            </a:extLst>
          </p:cNvPr>
          <p:cNvSpPr/>
          <p:nvPr/>
        </p:nvSpPr>
        <p:spPr>
          <a:xfrm>
            <a:off x="5465589" y="4887882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>
            <a:extLst>
              <a:ext uri="{FF2B5EF4-FFF2-40B4-BE49-F238E27FC236}">
                <a16:creationId xmlns:a16="http://schemas.microsoft.com/office/drawing/2014/main" id="{758F52BD-52FB-D5E0-97D4-C9E2206EF3C9}"/>
              </a:ext>
            </a:extLst>
          </p:cNvPr>
          <p:cNvSpPr/>
          <p:nvPr/>
        </p:nvSpPr>
        <p:spPr>
          <a:xfrm>
            <a:off x="1830454" y="549579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>
            <a:extLst>
              <a:ext uri="{FF2B5EF4-FFF2-40B4-BE49-F238E27FC236}">
                <a16:creationId xmlns:a16="http://schemas.microsoft.com/office/drawing/2014/main" id="{A337CB1F-52D2-99D0-27AB-98A436C9513E}"/>
              </a:ext>
            </a:extLst>
          </p:cNvPr>
          <p:cNvSpPr/>
          <p:nvPr/>
        </p:nvSpPr>
        <p:spPr>
          <a:xfrm>
            <a:off x="2455990" y="549579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Oval 207">
            <a:extLst>
              <a:ext uri="{FF2B5EF4-FFF2-40B4-BE49-F238E27FC236}">
                <a16:creationId xmlns:a16="http://schemas.microsoft.com/office/drawing/2014/main" id="{40166E5D-D61B-7E72-4621-3D4E7F8868D8}"/>
              </a:ext>
            </a:extLst>
          </p:cNvPr>
          <p:cNvSpPr/>
          <p:nvPr/>
        </p:nvSpPr>
        <p:spPr>
          <a:xfrm>
            <a:off x="3049788" y="5495799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>
            <a:extLst>
              <a:ext uri="{FF2B5EF4-FFF2-40B4-BE49-F238E27FC236}">
                <a16:creationId xmlns:a16="http://schemas.microsoft.com/office/drawing/2014/main" id="{DE4B5D13-FFC0-D8CB-0455-6362AFBBF978}"/>
              </a:ext>
            </a:extLst>
          </p:cNvPr>
          <p:cNvSpPr/>
          <p:nvPr/>
        </p:nvSpPr>
        <p:spPr>
          <a:xfrm>
            <a:off x="1829976" y="590759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>
            <a:extLst>
              <a:ext uri="{FF2B5EF4-FFF2-40B4-BE49-F238E27FC236}">
                <a16:creationId xmlns:a16="http://schemas.microsoft.com/office/drawing/2014/main" id="{1391A21A-890C-619C-984A-B8C0CDB83AA1}"/>
              </a:ext>
            </a:extLst>
          </p:cNvPr>
          <p:cNvSpPr/>
          <p:nvPr/>
        </p:nvSpPr>
        <p:spPr>
          <a:xfrm>
            <a:off x="2455512" y="590759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Oval 210">
            <a:extLst>
              <a:ext uri="{FF2B5EF4-FFF2-40B4-BE49-F238E27FC236}">
                <a16:creationId xmlns:a16="http://schemas.microsoft.com/office/drawing/2014/main" id="{0D6AB357-F321-FE2A-7174-332A11A63081}"/>
              </a:ext>
            </a:extLst>
          </p:cNvPr>
          <p:cNvSpPr/>
          <p:nvPr/>
        </p:nvSpPr>
        <p:spPr>
          <a:xfrm>
            <a:off x="3049310" y="590759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>
            <a:extLst>
              <a:ext uri="{FF2B5EF4-FFF2-40B4-BE49-F238E27FC236}">
                <a16:creationId xmlns:a16="http://schemas.microsoft.com/office/drawing/2014/main" id="{9F1E5C99-5D19-192B-1191-F5318A660900}"/>
              </a:ext>
            </a:extLst>
          </p:cNvPr>
          <p:cNvSpPr/>
          <p:nvPr/>
        </p:nvSpPr>
        <p:spPr>
          <a:xfrm>
            <a:off x="6650005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Oval 213">
            <a:extLst>
              <a:ext uri="{FF2B5EF4-FFF2-40B4-BE49-F238E27FC236}">
                <a16:creationId xmlns:a16="http://schemas.microsoft.com/office/drawing/2014/main" id="{3720275C-CB70-2FA5-B3CE-464DF600FCE2}"/>
              </a:ext>
            </a:extLst>
          </p:cNvPr>
          <p:cNvSpPr/>
          <p:nvPr/>
        </p:nvSpPr>
        <p:spPr>
          <a:xfrm>
            <a:off x="7275541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>
            <a:extLst>
              <a:ext uri="{FF2B5EF4-FFF2-40B4-BE49-F238E27FC236}">
                <a16:creationId xmlns:a16="http://schemas.microsoft.com/office/drawing/2014/main" id="{2384F186-CA78-86E5-E821-88685F8B905D}"/>
              </a:ext>
            </a:extLst>
          </p:cNvPr>
          <p:cNvSpPr/>
          <p:nvPr/>
        </p:nvSpPr>
        <p:spPr>
          <a:xfrm>
            <a:off x="7869339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8723E752-14E6-A601-B4DC-D762262CAFA7}"/>
              </a:ext>
            </a:extLst>
          </p:cNvPr>
          <p:cNvSpPr/>
          <p:nvPr/>
        </p:nvSpPr>
        <p:spPr>
          <a:xfrm>
            <a:off x="6649527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68C70204-078F-167C-93F7-88EB08A5B0DE}"/>
              </a:ext>
            </a:extLst>
          </p:cNvPr>
          <p:cNvSpPr/>
          <p:nvPr/>
        </p:nvSpPr>
        <p:spPr>
          <a:xfrm>
            <a:off x="7275063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0896C9DF-F52F-ABA5-A5CA-8898C21B6C6A}"/>
              </a:ext>
            </a:extLst>
          </p:cNvPr>
          <p:cNvSpPr/>
          <p:nvPr/>
        </p:nvSpPr>
        <p:spPr>
          <a:xfrm>
            <a:off x="7868861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5CB4B471-F3E5-E5C5-8698-4333FC00AD83}"/>
              </a:ext>
            </a:extLst>
          </p:cNvPr>
          <p:cNvSpPr/>
          <p:nvPr/>
        </p:nvSpPr>
        <p:spPr>
          <a:xfrm>
            <a:off x="3994001" y="5260140"/>
            <a:ext cx="1980000" cy="1029020"/>
          </a:xfrm>
          <a:prstGeom prst="rect">
            <a:avLst/>
          </a:prstGeom>
          <a:pattFill prst="pct70">
            <a:fgClr>
              <a:schemeClr val="accent6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0" name="Oval 219">
            <a:extLst>
              <a:ext uri="{FF2B5EF4-FFF2-40B4-BE49-F238E27FC236}">
                <a16:creationId xmlns:a16="http://schemas.microsoft.com/office/drawing/2014/main" id="{B0E64C10-1E9A-E754-CFA8-B4C998E9AD18}"/>
              </a:ext>
            </a:extLst>
          </p:cNvPr>
          <p:cNvSpPr/>
          <p:nvPr/>
        </p:nvSpPr>
        <p:spPr>
          <a:xfrm>
            <a:off x="4246733" y="5502130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>
            <a:extLst>
              <a:ext uri="{FF2B5EF4-FFF2-40B4-BE49-F238E27FC236}">
                <a16:creationId xmlns:a16="http://schemas.microsoft.com/office/drawing/2014/main" id="{AB007AAC-2370-C65E-8A3B-6275241566AC}"/>
              </a:ext>
            </a:extLst>
          </p:cNvPr>
          <p:cNvSpPr/>
          <p:nvPr/>
        </p:nvSpPr>
        <p:spPr>
          <a:xfrm>
            <a:off x="4872269" y="5502130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8848968C-7288-D4F0-0E05-1F9D80B92C59}"/>
              </a:ext>
            </a:extLst>
          </p:cNvPr>
          <p:cNvSpPr/>
          <p:nvPr/>
        </p:nvSpPr>
        <p:spPr>
          <a:xfrm>
            <a:off x="5466067" y="5502130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>
            <a:extLst>
              <a:ext uri="{FF2B5EF4-FFF2-40B4-BE49-F238E27FC236}">
                <a16:creationId xmlns:a16="http://schemas.microsoft.com/office/drawing/2014/main" id="{39BADD06-1208-ECBA-F6BC-72C0C248BA17}"/>
              </a:ext>
            </a:extLst>
          </p:cNvPr>
          <p:cNvSpPr/>
          <p:nvPr/>
        </p:nvSpPr>
        <p:spPr>
          <a:xfrm>
            <a:off x="4246255" y="591392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>
            <a:extLst>
              <a:ext uri="{FF2B5EF4-FFF2-40B4-BE49-F238E27FC236}">
                <a16:creationId xmlns:a16="http://schemas.microsoft.com/office/drawing/2014/main" id="{C7DFF3D4-0074-7DF2-938D-90F2CC671934}"/>
              </a:ext>
            </a:extLst>
          </p:cNvPr>
          <p:cNvSpPr/>
          <p:nvPr/>
        </p:nvSpPr>
        <p:spPr>
          <a:xfrm>
            <a:off x="4871791" y="591392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>
            <a:extLst>
              <a:ext uri="{FF2B5EF4-FFF2-40B4-BE49-F238E27FC236}">
                <a16:creationId xmlns:a16="http://schemas.microsoft.com/office/drawing/2014/main" id="{73C93E8A-E14C-3EC0-586F-E8BEF4F7CEB4}"/>
              </a:ext>
            </a:extLst>
          </p:cNvPr>
          <p:cNvSpPr/>
          <p:nvPr/>
        </p:nvSpPr>
        <p:spPr>
          <a:xfrm>
            <a:off x="5465589" y="591392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2" name="Rectangle 231">
            <a:extLst>
              <a:ext uri="{FF2B5EF4-FFF2-40B4-BE49-F238E27FC236}">
                <a16:creationId xmlns:a16="http://schemas.microsoft.com/office/drawing/2014/main" id="{4E5B9211-BAAD-135E-C9F5-62658FF05A70}"/>
              </a:ext>
            </a:extLst>
          </p:cNvPr>
          <p:cNvSpPr/>
          <p:nvPr/>
        </p:nvSpPr>
        <p:spPr>
          <a:xfrm>
            <a:off x="1588608" y="2870018"/>
            <a:ext cx="1980000" cy="1029020"/>
          </a:xfrm>
          <a:prstGeom prst="rect">
            <a:avLst/>
          </a:prstGeom>
          <a:pattFill prst="pct70">
            <a:fgClr>
              <a:schemeClr val="accent6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3" name="Oval 232">
            <a:extLst>
              <a:ext uri="{FF2B5EF4-FFF2-40B4-BE49-F238E27FC236}">
                <a16:creationId xmlns:a16="http://schemas.microsoft.com/office/drawing/2014/main" id="{1BDDBD87-440D-C8F2-0123-6DA6F2080DA2}"/>
              </a:ext>
            </a:extLst>
          </p:cNvPr>
          <p:cNvSpPr/>
          <p:nvPr/>
        </p:nvSpPr>
        <p:spPr>
          <a:xfrm>
            <a:off x="1830932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233">
            <a:extLst>
              <a:ext uri="{FF2B5EF4-FFF2-40B4-BE49-F238E27FC236}">
                <a16:creationId xmlns:a16="http://schemas.microsoft.com/office/drawing/2014/main" id="{A1F8CA63-9DB9-B1A7-B485-0FC8CA484728}"/>
              </a:ext>
            </a:extLst>
          </p:cNvPr>
          <p:cNvSpPr/>
          <p:nvPr/>
        </p:nvSpPr>
        <p:spPr>
          <a:xfrm>
            <a:off x="2456468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Oval 234">
            <a:extLst>
              <a:ext uri="{FF2B5EF4-FFF2-40B4-BE49-F238E27FC236}">
                <a16:creationId xmlns:a16="http://schemas.microsoft.com/office/drawing/2014/main" id="{1CBA4093-106E-CBDC-71D3-84F0560365EA}"/>
              </a:ext>
            </a:extLst>
          </p:cNvPr>
          <p:cNvSpPr/>
          <p:nvPr/>
        </p:nvSpPr>
        <p:spPr>
          <a:xfrm>
            <a:off x="3050266" y="3095666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6" name="Oval 235">
            <a:extLst>
              <a:ext uri="{FF2B5EF4-FFF2-40B4-BE49-F238E27FC236}">
                <a16:creationId xmlns:a16="http://schemas.microsoft.com/office/drawing/2014/main" id="{47FC0DA8-13BD-6AD0-6831-5C6FA6BBB50A}"/>
              </a:ext>
            </a:extLst>
          </p:cNvPr>
          <p:cNvSpPr/>
          <p:nvPr/>
        </p:nvSpPr>
        <p:spPr>
          <a:xfrm>
            <a:off x="1830454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Oval 236">
            <a:extLst>
              <a:ext uri="{FF2B5EF4-FFF2-40B4-BE49-F238E27FC236}">
                <a16:creationId xmlns:a16="http://schemas.microsoft.com/office/drawing/2014/main" id="{980E4E19-236B-657B-9A8E-A12BA12FCA93}"/>
              </a:ext>
            </a:extLst>
          </p:cNvPr>
          <p:cNvSpPr/>
          <p:nvPr/>
        </p:nvSpPr>
        <p:spPr>
          <a:xfrm>
            <a:off x="2455990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8" name="Oval 237">
            <a:extLst>
              <a:ext uri="{FF2B5EF4-FFF2-40B4-BE49-F238E27FC236}">
                <a16:creationId xmlns:a16="http://schemas.microsoft.com/office/drawing/2014/main" id="{EF32D434-1AFD-2FA6-3202-81A67068AA1D}"/>
              </a:ext>
            </a:extLst>
          </p:cNvPr>
          <p:cNvSpPr/>
          <p:nvPr/>
        </p:nvSpPr>
        <p:spPr>
          <a:xfrm>
            <a:off x="3049788" y="3507463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9" name="Rectangle 238">
            <a:extLst>
              <a:ext uri="{FF2B5EF4-FFF2-40B4-BE49-F238E27FC236}">
                <a16:creationId xmlns:a16="http://schemas.microsoft.com/office/drawing/2014/main" id="{B942577F-2E17-6B2D-52BF-A01FB410E1A0}"/>
              </a:ext>
            </a:extLst>
          </p:cNvPr>
          <p:cNvSpPr/>
          <p:nvPr/>
        </p:nvSpPr>
        <p:spPr>
          <a:xfrm>
            <a:off x="6398657" y="5268528"/>
            <a:ext cx="1980000" cy="1029020"/>
          </a:xfrm>
          <a:prstGeom prst="rect">
            <a:avLst/>
          </a:prstGeom>
          <a:pattFill prst="pct70">
            <a:fgClr>
              <a:schemeClr val="bg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0" name="Oval 239">
            <a:extLst>
              <a:ext uri="{FF2B5EF4-FFF2-40B4-BE49-F238E27FC236}">
                <a16:creationId xmlns:a16="http://schemas.microsoft.com/office/drawing/2014/main" id="{9296AF4B-78D8-79B2-28F7-00FDA7D4EF04}"/>
              </a:ext>
            </a:extLst>
          </p:cNvPr>
          <p:cNvSpPr/>
          <p:nvPr/>
        </p:nvSpPr>
        <p:spPr>
          <a:xfrm>
            <a:off x="6649527" y="550418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1" name="Oval 240">
            <a:extLst>
              <a:ext uri="{FF2B5EF4-FFF2-40B4-BE49-F238E27FC236}">
                <a16:creationId xmlns:a16="http://schemas.microsoft.com/office/drawing/2014/main" id="{FE498545-6F40-99FB-7467-7C1363C14C22}"/>
              </a:ext>
            </a:extLst>
          </p:cNvPr>
          <p:cNvSpPr/>
          <p:nvPr/>
        </p:nvSpPr>
        <p:spPr>
          <a:xfrm>
            <a:off x="7275063" y="550418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2" name="Oval 241">
            <a:extLst>
              <a:ext uri="{FF2B5EF4-FFF2-40B4-BE49-F238E27FC236}">
                <a16:creationId xmlns:a16="http://schemas.microsoft.com/office/drawing/2014/main" id="{EE910899-683E-F070-BCDA-CA210753F3C3}"/>
              </a:ext>
            </a:extLst>
          </p:cNvPr>
          <p:cNvSpPr/>
          <p:nvPr/>
        </p:nvSpPr>
        <p:spPr>
          <a:xfrm>
            <a:off x="7868861" y="5504187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3" name="Oval 242">
            <a:extLst>
              <a:ext uri="{FF2B5EF4-FFF2-40B4-BE49-F238E27FC236}">
                <a16:creationId xmlns:a16="http://schemas.microsoft.com/office/drawing/2014/main" id="{AF72E75B-B947-8EE8-6E3E-5182E8CBB9FA}"/>
              </a:ext>
            </a:extLst>
          </p:cNvPr>
          <p:cNvSpPr/>
          <p:nvPr/>
        </p:nvSpPr>
        <p:spPr>
          <a:xfrm>
            <a:off x="6649049" y="591598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Oval 243">
            <a:extLst>
              <a:ext uri="{FF2B5EF4-FFF2-40B4-BE49-F238E27FC236}">
                <a16:creationId xmlns:a16="http://schemas.microsoft.com/office/drawing/2014/main" id="{9EB3F6DF-041E-8BE7-A098-4197A9CC83CE}"/>
              </a:ext>
            </a:extLst>
          </p:cNvPr>
          <p:cNvSpPr/>
          <p:nvPr/>
        </p:nvSpPr>
        <p:spPr>
          <a:xfrm>
            <a:off x="7274585" y="591598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Oval 244">
            <a:extLst>
              <a:ext uri="{FF2B5EF4-FFF2-40B4-BE49-F238E27FC236}">
                <a16:creationId xmlns:a16="http://schemas.microsoft.com/office/drawing/2014/main" id="{26F65A60-7922-9003-809C-B8D7CC913FDF}"/>
              </a:ext>
            </a:extLst>
          </p:cNvPr>
          <p:cNvSpPr/>
          <p:nvPr/>
        </p:nvSpPr>
        <p:spPr>
          <a:xfrm>
            <a:off x="7868383" y="591598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ectangle 245">
            <a:extLst>
              <a:ext uri="{FF2B5EF4-FFF2-40B4-BE49-F238E27FC236}">
                <a16:creationId xmlns:a16="http://schemas.microsoft.com/office/drawing/2014/main" id="{F2169DC4-7AEF-5D5C-ACEE-A05A4646155C}"/>
              </a:ext>
            </a:extLst>
          </p:cNvPr>
          <p:cNvSpPr/>
          <p:nvPr/>
        </p:nvSpPr>
        <p:spPr>
          <a:xfrm>
            <a:off x="3997916" y="1904012"/>
            <a:ext cx="1980000" cy="1029020"/>
          </a:xfrm>
          <a:prstGeom prst="rect">
            <a:avLst/>
          </a:prstGeom>
          <a:pattFill prst="pct70">
            <a:fgClr>
              <a:schemeClr val="bg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7" name="Rectangle 246">
            <a:extLst>
              <a:ext uri="{FF2B5EF4-FFF2-40B4-BE49-F238E27FC236}">
                <a16:creationId xmlns:a16="http://schemas.microsoft.com/office/drawing/2014/main" id="{F0F3260C-51E0-27FA-46B7-19F0EAB1B081}"/>
              </a:ext>
            </a:extLst>
          </p:cNvPr>
          <p:cNvSpPr/>
          <p:nvPr/>
        </p:nvSpPr>
        <p:spPr>
          <a:xfrm>
            <a:off x="1592127" y="4328780"/>
            <a:ext cx="1980000" cy="1029020"/>
          </a:xfrm>
          <a:prstGeom prst="rect">
            <a:avLst/>
          </a:prstGeom>
          <a:pattFill prst="pct70">
            <a:fgClr>
              <a:schemeClr val="bg1"/>
            </a:fgClr>
            <a:bgClr>
              <a:schemeClr val="tx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8" name="Oval 247">
            <a:extLst>
              <a:ext uri="{FF2B5EF4-FFF2-40B4-BE49-F238E27FC236}">
                <a16:creationId xmlns:a16="http://schemas.microsoft.com/office/drawing/2014/main" id="{6F91FC1B-8060-515D-AEA5-0DA837A3DF29}"/>
              </a:ext>
            </a:extLst>
          </p:cNvPr>
          <p:cNvSpPr/>
          <p:nvPr/>
        </p:nvSpPr>
        <p:spPr>
          <a:xfrm>
            <a:off x="1830454" y="446975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Oval 248">
            <a:extLst>
              <a:ext uri="{FF2B5EF4-FFF2-40B4-BE49-F238E27FC236}">
                <a16:creationId xmlns:a16="http://schemas.microsoft.com/office/drawing/2014/main" id="{66574E71-CEDF-8A97-5E15-073E5BA66B94}"/>
              </a:ext>
            </a:extLst>
          </p:cNvPr>
          <p:cNvSpPr/>
          <p:nvPr/>
        </p:nvSpPr>
        <p:spPr>
          <a:xfrm>
            <a:off x="2455990" y="446975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0" name="Oval 249">
            <a:extLst>
              <a:ext uri="{FF2B5EF4-FFF2-40B4-BE49-F238E27FC236}">
                <a16:creationId xmlns:a16="http://schemas.microsoft.com/office/drawing/2014/main" id="{5BCA665E-F80F-E21D-856C-4ACD1D5894F6}"/>
              </a:ext>
            </a:extLst>
          </p:cNvPr>
          <p:cNvSpPr/>
          <p:nvPr/>
        </p:nvSpPr>
        <p:spPr>
          <a:xfrm>
            <a:off x="3049788" y="4469754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1" name="Oval 250">
            <a:extLst>
              <a:ext uri="{FF2B5EF4-FFF2-40B4-BE49-F238E27FC236}">
                <a16:creationId xmlns:a16="http://schemas.microsoft.com/office/drawing/2014/main" id="{C88E402C-1FB2-F771-B08F-5EA3A1E46D97}"/>
              </a:ext>
            </a:extLst>
          </p:cNvPr>
          <p:cNvSpPr/>
          <p:nvPr/>
        </p:nvSpPr>
        <p:spPr>
          <a:xfrm>
            <a:off x="1829976" y="488155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2" name="Oval 251">
            <a:extLst>
              <a:ext uri="{FF2B5EF4-FFF2-40B4-BE49-F238E27FC236}">
                <a16:creationId xmlns:a16="http://schemas.microsoft.com/office/drawing/2014/main" id="{343BBABB-3271-9031-B1C4-3717C17F8F2B}"/>
              </a:ext>
            </a:extLst>
          </p:cNvPr>
          <p:cNvSpPr/>
          <p:nvPr/>
        </p:nvSpPr>
        <p:spPr>
          <a:xfrm>
            <a:off x="2455512" y="488155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3" name="Oval 252">
            <a:extLst>
              <a:ext uri="{FF2B5EF4-FFF2-40B4-BE49-F238E27FC236}">
                <a16:creationId xmlns:a16="http://schemas.microsoft.com/office/drawing/2014/main" id="{DABE0109-EC2A-D5A8-C016-AF607B153705}"/>
              </a:ext>
            </a:extLst>
          </p:cNvPr>
          <p:cNvSpPr/>
          <p:nvPr/>
        </p:nvSpPr>
        <p:spPr>
          <a:xfrm>
            <a:off x="3049310" y="488155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4" name="Oval 253">
            <a:extLst>
              <a:ext uri="{FF2B5EF4-FFF2-40B4-BE49-F238E27FC236}">
                <a16:creationId xmlns:a16="http://schemas.microsoft.com/office/drawing/2014/main" id="{36422EB9-D248-C43A-A8AF-1D6FAF8CDC13}"/>
              </a:ext>
            </a:extLst>
          </p:cNvPr>
          <p:cNvSpPr/>
          <p:nvPr/>
        </p:nvSpPr>
        <p:spPr>
          <a:xfrm>
            <a:off x="4266513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5" name="Oval 254">
            <a:extLst>
              <a:ext uri="{FF2B5EF4-FFF2-40B4-BE49-F238E27FC236}">
                <a16:creationId xmlns:a16="http://schemas.microsoft.com/office/drawing/2014/main" id="{E5705F52-56AA-0479-8BCC-9B55F09917C8}"/>
              </a:ext>
            </a:extLst>
          </p:cNvPr>
          <p:cNvSpPr/>
          <p:nvPr/>
        </p:nvSpPr>
        <p:spPr>
          <a:xfrm>
            <a:off x="4892049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>
            <a:extLst>
              <a:ext uri="{FF2B5EF4-FFF2-40B4-BE49-F238E27FC236}">
                <a16:creationId xmlns:a16="http://schemas.microsoft.com/office/drawing/2014/main" id="{C2D999F5-C854-42B6-4103-8DF6958CFA78}"/>
              </a:ext>
            </a:extLst>
          </p:cNvPr>
          <p:cNvSpPr/>
          <p:nvPr/>
        </p:nvSpPr>
        <p:spPr>
          <a:xfrm>
            <a:off x="5485847" y="2069621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>
            <a:extLst>
              <a:ext uri="{FF2B5EF4-FFF2-40B4-BE49-F238E27FC236}">
                <a16:creationId xmlns:a16="http://schemas.microsoft.com/office/drawing/2014/main" id="{144DE685-8298-CEFB-38C5-3F4655AF5F42}"/>
              </a:ext>
            </a:extLst>
          </p:cNvPr>
          <p:cNvSpPr/>
          <p:nvPr/>
        </p:nvSpPr>
        <p:spPr>
          <a:xfrm>
            <a:off x="4266035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>
            <a:extLst>
              <a:ext uri="{FF2B5EF4-FFF2-40B4-BE49-F238E27FC236}">
                <a16:creationId xmlns:a16="http://schemas.microsoft.com/office/drawing/2014/main" id="{D40C70E7-68B7-8DF3-0104-9C498CA4D8B6}"/>
              </a:ext>
            </a:extLst>
          </p:cNvPr>
          <p:cNvSpPr/>
          <p:nvPr/>
        </p:nvSpPr>
        <p:spPr>
          <a:xfrm>
            <a:off x="4891571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>
            <a:extLst>
              <a:ext uri="{FF2B5EF4-FFF2-40B4-BE49-F238E27FC236}">
                <a16:creationId xmlns:a16="http://schemas.microsoft.com/office/drawing/2014/main" id="{A59B78D0-1A61-452B-AD80-F2CD370BF7D2}"/>
              </a:ext>
            </a:extLst>
          </p:cNvPr>
          <p:cNvSpPr/>
          <p:nvPr/>
        </p:nvSpPr>
        <p:spPr>
          <a:xfrm>
            <a:off x="5485369" y="2481418"/>
            <a:ext cx="246193" cy="24619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32117381-EEF5-22D4-6B9A-89C789246604}"/>
              </a:ext>
            </a:extLst>
          </p:cNvPr>
          <p:cNvSpPr txBox="1"/>
          <p:nvPr/>
        </p:nvSpPr>
        <p:spPr>
          <a:xfrm>
            <a:off x="109716" y="1690841"/>
            <a:ext cx="131008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Predictor 1</a:t>
            </a:r>
          </a:p>
          <a:p>
            <a:pPr algn="ctr"/>
            <a:r>
              <a:rPr lang="en-US" dirty="0"/>
              <a:t>Nitrogen addition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6BB1FAD2-CA39-18E0-C81F-E401E2733961}"/>
              </a:ext>
            </a:extLst>
          </p:cNvPr>
          <p:cNvSpPr txBox="1"/>
          <p:nvPr/>
        </p:nvSpPr>
        <p:spPr>
          <a:xfrm>
            <a:off x="72898" y="3703565"/>
            <a:ext cx="13204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Predictor 2</a:t>
            </a:r>
          </a:p>
          <a:p>
            <a:pPr algn="ctr"/>
            <a:r>
              <a:rPr lang="en-US" dirty="0"/>
              <a:t>Species</a:t>
            </a:r>
          </a:p>
        </p:txBody>
      </p:sp>
      <p:sp>
        <p:nvSpPr>
          <p:cNvPr id="262" name="Rectangle 261">
            <a:extLst>
              <a:ext uri="{FF2B5EF4-FFF2-40B4-BE49-F238E27FC236}">
                <a16:creationId xmlns:a16="http://schemas.microsoft.com/office/drawing/2014/main" id="{CE3231A8-0CD6-6E3D-5406-4FAA7CF3CE86}"/>
              </a:ext>
            </a:extLst>
          </p:cNvPr>
          <p:cNvSpPr/>
          <p:nvPr/>
        </p:nvSpPr>
        <p:spPr>
          <a:xfrm>
            <a:off x="491753" y="2609229"/>
            <a:ext cx="265504" cy="265504"/>
          </a:xfrm>
          <a:prstGeom prst="rect">
            <a:avLst/>
          </a:prstGeom>
          <a:solidFill>
            <a:schemeClr val="accent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Rectangle 262">
            <a:extLst>
              <a:ext uri="{FF2B5EF4-FFF2-40B4-BE49-F238E27FC236}">
                <a16:creationId xmlns:a16="http://schemas.microsoft.com/office/drawing/2014/main" id="{2A7CD2EF-78AE-5577-7CAB-4D5437962253}"/>
              </a:ext>
            </a:extLst>
          </p:cNvPr>
          <p:cNvSpPr/>
          <p:nvPr/>
        </p:nvSpPr>
        <p:spPr>
          <a:xfrm>
            <a:off x="491753" y="2971243"/>
            <a:ext cx="265504" cy="2655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E20A3869-7C2C-4FEA-6E21-7A9E7AB4CC31}"/>
              </a:ext>
            </a:extLst>
          </p:cNvPr>
          <p:cNvSpPr txBox="1"/>
          <p:nvPr/>
        </p:nvSpPr>
        <p:spPr>
          <a:xfrm>
            <a:off x="725221" y="2551380"/>
            <a:ext cx="107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Yes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EC421A5C-C60D-0E82-9FC6-2250B831758F}"/>
              </a:ext>
            </a:extLst>
          </p:cNvPr>
          <p:cNvSpPr txBox="1"/>
          <p:nvPr/>
        </p:nvSpPr>
        <p:spPr>
          <a:xfrm>
            <a:off x="733138" y="2899828"/>
            <a:ext cx="10701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</a:t>
            </a:r>
          </a:p>
        </p:txBody>
      </p:sp>
      <p:sp>
        <p:nvSpPr>
          <p:cNvPr id="266" name="Rectangle 265">
            <a:extLst>
              <a:ext uri="{FF2B5EF4-FFF2-40B4-BE49-F238E27FC236}">
                <a16:creationId xmlns:a16="http://schemas.microsoft.com/office/drawing/2014/main" id="{81E151D5-E809-4D89-6202-79D014B9AF9F}"/>
              </a:ext>
            </a:extLst>
          </p:cNvPr>
          <p:cNvSpPr/>
          <p:nvPr/>
        </p:nvSpPr>
        <p:spPr>
          <a:xfrm>
            <a:off x="491753" y="4360032"/>
            <a:ext cx="265504" cy="265504"/>
          </a:xfrm>
          <a:prstGeom prst="rect">
            <a:avLst/>
          </a:prstGeom>
          <a:pattFill prst="pct25">
            <a:fgClr>
              <a:schemeClr val="tx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>
            <a:extLst>
              <a:ext uri="{FF2B5EF4-FFF2-40B4-BE49-F238E27FC236}">
                <a16:creationId xmlns:a16="http://schemas.microsoft.com/office/drawing/2014/main" id="{178954C2-21D4-F67E-25E3-B3F10A19DCD8}"/>
              </a:ext>
            </a:extLst>
          </p:cNvPr>
          <p:cNvSpPr/>
          <p:nvPr/>
        </p:nvSpPr>
        <p:spPr>
          <a:xfrm>
            <a:off x="491753" y="4722046"/>
            <a:ext cx="265504" cy="26550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45D9D9F2-9A30-BD2C-9280-1B2E97FA5720}"/>
              </a:ext>
            </a:extLst>
          </p:cNvPr>
          <p:cNvSpPr txBox="1"/>
          <p:nvPr/>
        </p:nvSpPr>
        <p:spPr>
          <a:xfrm>
            <a:off x="725221" y="4302183"/>
            <a:ext cx="40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DF885CD4-9FD3-0390-4D84-240C013A427D}"/>
              </a:ext>
            </a:extLst>
          </p:cNvPr>
          <p:cNvSpPr txBox="1"/>
          <p:nvPr/>
        </p:nvSpPr>
        <p:spPr>
          <a:xfrm>
            <a:off x="744025" y="4650631"/>
            <a:ext cx="355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922724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A recent split plot example</a:t>
            </a:r>
            <a:endParaRPr lang="en-US" dirty="0">
              <a:solidFill>
                <a:srgbClr val="FF6600"/>
              </a:solidFill>
            </a:endParaRPr>
          </a:p>
        </p:txBody>
      </p:sp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8A052BE3-20C2-2D4D-CE56-B6CDE85090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86" y="4901871"/>
            <a:ext cx="7772400" cy="181506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 descr="A person sitting at a table with food and a drink&#10;&#10;Description automatically generated with medium confidence">
            <a:extLst>
              <a:ext uri="{FF2B5EF4-FFF2-40B4-BE49-F238E27FC236}">
                <a16:creationId xmlns:a16="http://schemas.microsoft.com/office/drawing/2014/main" id="{2FC7344A-C0DD-FD92-3406-30A79F829D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13" b="32540"/>
          <a:stretch/>
        </p:blipFill>
        <p:spPr>
          <a:xfrm>
            <a:off x="2377629" y="1196975"/>
            <a:ext cx="4388742" cy="3450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491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23238</TotalTime>
  <Words>526</Words>
  <Application>Microsoft Macintosh PowerPoint</Application>
  <PresentationFormat>On-screen Show (4:3)</PresentationFormat>
  <Paragraphs>99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Monaco</vt:lpstr>
      <vt:lpstr>Office Theme</vt:lpstr>
      <vt:lpstr>Investigating context dependence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Impacts of Invasion</dc:title>
  <dc:creator>uqybuckl</dc:creator>
  <cp:lastModifiedBy>John Dwyer</cp:lastModifiedBy>
  <cp:revision>273</cp:revision>
  <dcterms:created xsi:type="dcterms:W3CDTF">2011-03-25T01:56:11Z</dcterms:created>
  <dcterms:modified xsi:type="dcterms:W3CDTF">2023-09-06T05:18:01Z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37382bf1-026c-423b-a2f3-9729d1fde3ca_Enabled">
    <vt:lpwstr>true</vt:lpwstr>
  </property>
  <property fmtid="{D5CDD505-2E9C-101B-9397-08002B2CF9AE}" pid="3" name="MSIP_Label_37382bf1-026c-423b-a2f3-9729d1fde3ca_SetDate">
    <vt:lpwstr>2022-07-05T02:35:06Z</vt:lpwstr>
  </property>
  <property fmtid="{D5CDD505-2E9C-101B-9397-08002B2CF9AE}" pid="4" name="MSIP_Label_37382bf1-026c-423b-a2f3-9729d1fde3ca_Method">
    <vt:lpwstr>Privileged</vt:lpwstr>
  </property>
  <property fmtid="{D5CDD505-2E9C-101B-9397-08002B2CF9AE}" pid="5" name="MSIP_Label_37382bf1-026c-423b-a2f3-9729d1fde3ca_Name">
    <vt:lpwstr>OFFICIAL - PUBLIC</vt:lpwstr>
  </property>
  <property fmtid="{D5CDD505-2E9C-101B-9397-08002B2CF9AE}" pid="6" name="MSIP_Label_37382bf1-026c-423b-a2f3-9729d1fde3ca_SiteId">
    <vt:lpwstr>b6e377cf-9db3-46cb-91a2-fad9605bb15c</vt:lpwstr>
  </property>
  <property fmtid="{D5CDD505-2E9C-101B-9397-08002B2CF9AE}" pid="7" name="MSIP_Label_37382bf1-026c-423b-a2f3-9729d1fde3ca_ActionId">
    <vt:lpwstr>1461d861-1e36-4c89-aeb7-98ab758727b7</vt:lpwstr>
  </property>
  <property fmtid="{D5CDD505-2E9C-101B-9397-08002B2CF9AE}" pid="8" name="MSIP_Label_37382bf1-026c-423b-a2f3-9729d1fde3ca_ContentBits">
    <vt:lpwstr>0</vt:lpwstr>
  </property>
</Properties>
</file>

<file path=docProps/thumbnail.jpeg>
</file>